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3"/>
  </p:notesMasterIdLst>
  <p:sldIdLst>
    <p:sldId id="256" r:id="rId2"/>
    <p:sldId id="301" r:id="rId3"/>
    <p:sldId id="302" r:id="rId4"/>
    <p:sldId id="303" r:id="rId5"/>
    <p:sldId id="322" r:id="rId6"/>
    <p:sldId id="304" r:id="rId7"/>
    <p:sldId id="323" r:id="rId8"/>
    <p:sldId id="306" r:id="rId9"/>
    <p:sldId id="324" r:id="rId10"/>
    <p:sldId id="325" r:id="rId11"/>
    <p:sldId id="307" r:id="rId12"/>
    <p:sldId id="308" r:id="rId13"/>
    <p:sldId id="327" r:id="rId14"/>
    <p:sldId id="311" r:id="rId15"/>
    <p:sldId id="340" r:id="rId16"/>
    <p:sldId id="310" r:id="rId17"/>
    <p:sldId id="312" r:id="rId18"/>
    <p:sldId id="341" r:id="rId19"/>
    <p:sldId id="313" r:id="rId20"/>
    <p:sldId id="314" r:id="rId21"/>
    <p:sldId id="315" r:id="rId22"/>
    <p:sldId id="342" r:id="rId23"/>
    <p:sldId id="343" r:id="rId24"/>
    <p:sldId id="316" r:id="rId25"/>
    <p:sldId id="317" r:id="rId26"/>
    <p:sldId id="318" r:id="rId27"/>
    <p:sldId id="319" r:id="rId28"/>
    <p:sldId id="258" r:id="rId29"/>
    <p:sldId id="344" r:id="rId30"/>
    <p:sldId id="345" r:id="rId31"/>
    <p:sldId id="346" r:id="rId32"/>
    <p:sldId id="347" r:id="rId33"/>
    <p:sldId id="320" r:id="rId34"/>
    <p:sldId id="328" r:id="rId35"/>
    <p:sldId id="330" r:id="rId36"/>
    <p:sldId id="331" r:id="rId37"/>
    <p:sldId id="348" r:id="rId38"/>
    <p:sldId id="332" r:id="rId39"/>
    <p:sldId id="333" r:id="rId40"/>
    <p:sldId id="349" r:id="rId41"/>
    <p:sldId id="334" r:id="rId42"/>
    <p:sldId id="335" r:id="rId43"/>
    <p:sldId id="336" r:id="rId44"/>
    <p:sldId id="337" r:id="rId45"/>
    <p:sldId id="354" r:id="rId46"/>
    <p:sldId id="355" r:id="rId47"/>
    <p:sldId id="356" r:id="rId48"/>
    <p:sldId id="357" r:id="rId49"/>
    <p:sldId id="338" r:id="rId50"/>
    <p:sldId id="358" r:id="rId51"/>
    <p:sldId id="412" r:id="rId5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00"/>
    <a:srgbClr val="5B9BD5"/>
    <a:srgbClr val="C00000"/>
    <a:srgbClr val="385723"/>
    <a:srgbClr val="002060"/>
    <a:srgbClr val="FFB4B4"/>
    <a:srgbClr val="B4FFB4"/>
    <a:srgbClr val="B4B4FF"/>
    <a:srgbClr val="000000"/>
    <a:srgbClr val="E9EA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273" autoAdjust="0"/>
    <p:restoredTop sz="74286" autoAdjust="0"/>
  </p:normalViewPr>
  <p:slideViewPr>
    <p:cSldViewPr snapToGrid="0">
      <p:cViewPr varScale="1">
        <p:scale>
          <a:sx n="89" d="100"/>
          <a:sy n="89" d="100"/>
        </p:scale>
        <p:origin x="1768" y="168"/>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notesMaster" Target="notesMasters/notesMaster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media/image1.png>
</file>

<file path=ppt/media/image10.png>
</file>

<file path=ppt/media/image11.png>
</file>

<file path=ppt/media/image12.png>
</file>

<file path=ppt/media/image13.png>
</file>

<file path=ppt/media/image2.jpg>
</file>

<file path=ppt/media/image3.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2450E9-715D-42D8-9747-C0402EEB663B}" type="datetimeFigureOut">
              <a:rPr lang="en-US" smtClean="0"/>
              <a:t>5/29/21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51C161-4068-4B77-B93E-241C90510927}" type="slidenum">
              <a:rPr lang="en-US" smtClean="0"/>
              <a:t>‹#›</a:t>
            </a:fld>
            <a:endParaRPr lang="en-US"/>
          </a:p>
        </p:txBody>
      </p:sp>
    </p:spTree>
    <p:extLst>
      <p:ext uri="{BB962C8B-B14F-4D97-AF65-F5344CB8AC3E}">
        <p14:creationId xmlns:p14="http://schemas.microsoft.com/office/powerpoint/2010/main" val="28391868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1</a:t>
            </a:fld>
            <a:endParaRPr lang="en-US"/>
          </a:p>
        </p:txBody>
      </p:sp>
    </p:spTree>
    <p:extLst>
      <p:ext uri="{BB962C8B-B14F-4D97-AF65-F5344CB8AC3E}">
        <p14:creationId xmlns:p14="http://schemas.microsoft.com/office/powerpoint/2010/main" val="30070106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12</a:t>
            </a:fld>
            <a:endParaRPr lang="en-US"/>
          </a:p>
        </p:txBody>
      </p:sp>
    </p:spTree>
    <p:extLst>
      <p:ext uri="{BB962C8B-B14F-4D97-AF65-F5344CB8AC3E}">
        <p14:creationId xmlns:p14="http://schemas.microsoft.com/office/powerpoint/2010/main" val="29400161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16</a:t>
            </a:fld>
            <a:endParaRPr lang="en-US"/>
          </a:p>
        </p:txBody>
      </p:sp>
    </p:spTree>
    <p:extLst>
      <p:ext uri="{BB962C8B-B14F-4D97-AF65-F5344CB8AC3E}">
        <p14:creationId xmlns:p14="http://schemas.microsoft.com/office/powerpoint/2010/main" val="24708862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terminology from IEEE 754, just fine for written discussion where you can see the difference between ‘E’ and ‘e’ and don’t have to worry about confusing the sound of ‘E’ and ‘T’.</a:t>
            </a:r>
          </a:p>
          <a:p>
            <a:endParaRPr lang="en-US" dirty="0"/>
          </a:p>
          <a:p>
            <a:r>
              <a:rPr lang="en-US" dirty="0"/>
              <a:t>In the textbook I used the terminology from the standard.</a:t>
            </a:r>
          </a:p>
        </p:txBody>
      </p:sp>
      <p:sp>
        <p:nvSpPr>
          <p:cNvPr id="4" name="Slide Number Placeholder 3"/>
          <p:cNvSpPr>
            <a:spLocks noGrp="1"/>
          </p:cNvSpPr>
          <p:nvPr>
            <p:ph type="sldNum" sz="quarter" idx="5"/>
          </p:nvPr>
        </p:nvSpPr>
        <p:spPr/>
        <p:txBody>
          <a:bodyPr/>
          <a:lstStyle/>
          <a:p>
            <a:fld id="{B451C161-4068-4B77-B93E-241C90510927}" type="slidenum">
              <a:rPr lang="en-US" smtClean="0"/>
              <a:t>17</a:t>
            </a:fld>
            <a:endParaRPr lang="en-US"/>
          </a:p>
        </p:txBody>
      </p:sp>
    </p:spTree>
    <p:extLst>
      <p:ext uri="{BB962C8B-B14F-4D97-AF65-F5344CB8AC3E}">
        <p14:creationId xmlns:p14="http://schemas.microsoft.com/office/powerpoint/2010/main" val="15863123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terminology is more suitable for verbal discussion.</a:t>
            </a:r>
          </a:p>
          <a:p>
            <a:endParaRPr lang="en-US" dirty="0"/>
          </a:p>
          <a:p>
            <a:r>
              <a:rPr lang="en-US" dirty="0"/>
              <a:t>Notice that (for normalized numbers), the integer portion of the significand can only be 1. That means we don’t need to encode that 1 in the representation; it’s implicit.</a:t>
            </a:r>
          </a:p>
        </p:txBody>
      </p:sp>
      <p:sp>
        <p:nvSpPr>
          <p:cNvPr id="4" name="Slide Number Placeholder 3"/>
          <p:cNvSpPr>
            <a:spLocks noGrp="1"/>
          </p:cNvSpPr>
          <p:nvPr>
            <p:ph type="sldNum" sz="quarter" idx="5"/>
          </p:nvPr>
        </p:nvSpPr>
        <p:spPr/>
        <p:txBody>
          <a:bodyPr/>
          <a:lstStyle/>
          <a:p>
            <a:fld id="{B451C161-4068-4B77-B93E-241C90510927}" type="slidenum">
              <a:rPr lang="en-US" smtClean="0"/>
              <a:t>18</a:t>
            </a:fld>
            <a:endParaRPr lang="en-US"/>
          </a:p>
        </p:txBody>
      </p:sp>
    </p:spTree>
    <p:extLst>
      <p:ext uri="{BB962C8B-B14F-4D97-AF65-F5344CB8AC3E}">
        <p14:creationId xmlns:p14="http://schemas.microsoft.com/office/powerpoint/2010/main" val="36146227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Most people use “half/single/double/quad precision” instead of “binary16/32/64/128”</a:t>
            </a:r>
          </a:p>
          <a:p>
            <a:r>
              <a:rPr lang="en-US" dirty="0"/>
              <a:t>16- and 128-bit precision were not in original standard</a:t>
            </a:r>
          </a:p>
          <a:p>
            <a:r>
              <a:rPr lang="en-US" dirty="0"/>
              <a:t>2008 standard </a:t>
            </a:r>
            <a:r>
              <a:rPr lang="en-US" i="1" dirty="0"/>
              <a:t>also</a:t>
            </a:r>
            <a:r>
              <a:rPr lang="en-US" i="0" dirty="0"/>
              <a:t> defines bit fields for 128+32n-bit precision</a:t>
            </a:r>
          </a:p>
          <a:p>
            <a:r>
              <a:rPr lang="en-US" i="0" dirty="0"/>
              <a:t>2008 standard </a:t>
            </a:r>
            <a:r>
              <a:rPr lang="en-US" i="1" dirty="0"/>
              <a:t>also</a:t>
            </a:r>
            <a:r>
              <a:rPr lang="en-US" i="0" dirty="0"/>
              <a:t> defines </a:t>
            </a:r>
            <a:r>
              <a:rPr lang="en-US" i="1" dirty="0"/>
              <a:t>decimal</a:t>
            </a:r>
            <a:r>
              <a:rPr lang="en-US" i="0" dirty="0"/>
              <a:t> types for these levels of precision (“decimal16/32/64/128”)</a:t>
            </a:r>
          </a:p>
          <a:p>
            <a:endParaRPr lang="en-US" i="0" dirty="0"/>
          </a:p>
          <a:p>
            <a:r>
              <a:rPr lang="en-US" i="0" dirty="0"/>
              <a:t>long double is not guaranteed to be binary128; for example, on x86-64, long double is x87’s 80-bit “extended precision”. On some other processors, long double is binary64.</a:t>
            </a:r>
          </a:p>
        </p:txBody>
      </p:sp>
      <p:sp>
        <p:nvSpPr>
          <p:cNvPr id="4" name="Slide Number Placeholder 3"/>
          <p:cNvSpPr>
            <a:spLocks noGrp="1"/>
          </p:cNvSpPr>
          <p:nvPr>
            <p:ph type="sldNum" sz="quarter" idx="5"/>
          </p:nvPr>
        </p:nvSpPr>
        <p:spPr/>
        <p:txBody>
          <a:bodyPr/>
          <a:lstStyle/>
          <a:p>
            <a:fld id="{B451C161-4068-4B77-B93E-241C90510927}" type="slidenum">
              <a:rPr lang="en-US" smtClean="0"/>
              <a:t>19</a:t>
            </a:fld>
            <a:endParaRPr lang="en-US"/>
          </a:p>
        </p:txBody>
      </p:sp>
    </p:spTree>
    <p:extLst>
      <p:ext uri="{BB962C8B-B14F-4D97-AF65-F5344CB8AC3E}">
        <p14:creationId xmlns:p14="http://schemas.microsoft.com/office/powerpoint/2010/main" val="85930314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Encodings for zero/subnormal may have a 0 or 1 in bit63.</a:t>
            </a:r>
          </a:p>
          <a:p>
            <a:r>
              <a:rPr lang="en-US" dirty="0"/>
              <a:t>Encodings for infinity/</a:t>
            </a:r>
            <a:r>
              <a:rPr lang="en-US" dirty="0" err="1"/>
              <a:t>NaN</a:t>
            </a:r>
            <a:r>
              <a:rPr lang="en-US" dirty="0"/>
              <a:t> may have 00/01/10/11 in bits63..62.</a:t>
            </a:r>
          </a:p>
          <a:p>
            <a:endParaRPr lang="en-US" dirty="0"/>
          </a:p>
          <a:p>
            <a:r>
              <a:rPr lang="en-US" dirty="0"/>
              <a:t>80-bit extended precision is allowed by IEEE754, but it doesn’t fit the format of 3 well-defined fields</a:t>
            </a:r>
          </a:p>
        </p:txBody>
      </p:sp>
      <p:sp>
        <p:nvSpPr>
          <p:cNvPr id="4" name="Slide Number Placeholder 3"/>
          <p:cNvSpPr>
            <a:spLocks noGrp="1"/>
          </p:cNvSpPr>
          <p:nvPr>
            <p:ph type="sldNum" sz="quarter" idx="5"/>
          </p:nvPr>
        </p:nvSpPr>
        <p:spPr/>
        <p:txBody>
          <a:bodyPr/>
          <a:lstStyle/>
          <a:p>
            <a:fld id="{B451C161-4068-4B77-B93E-241C90510927}" type="slidenum">
              <a:rPr lang="en-US" smtClean="0"/>
              <a:t>20</a:t>
            </a:fld>
            <a:endParaRPr lang="en-US"/>
          </a:p>
        </p:txBody>
      </p:sp>
    </p:spTree>
    <p:extLst>
      <p:ext uri="{BB962C8B-B14F-4D97-AF65-F5344CB8AC3E}">
        <p14:creationId xmlns:p14="http://schemas.microsoft.com/office/powerpoint/2010/main" val="1744791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21</a:t>
            </a:fld>
            <a:endParaRPr lang="en-US"/>
          </a:p>
        </p:txBody>
      </p:sp>
    </p:spTree>
    <p:extLst>
      <p:ext uri="{BB962C8B-B14F-4D97-AF65-F5344CB8AC3E}">
        <p14:creationId xmlns:p14="http://schemas.microsoft.com/office/powerpoint/2010/main" val="310365111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22</a:t>
            </a:fld>
            <a:endParaRPr lang="en-US"/>
          </a:p>
        </p:txBody>
      </p:sp>
    </p:spTree>
    <p:extLst>
      <p:ext uri="{BB962C8B-B14F-4D97-AF65-F5344CB8AC3E}">
        <p14:creationId xmlns:p14="http://schemas.microsoft.com/office/powerpoint/2010/main" val="37652925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23</a:t>
            </a:fld>
            <a:endParaRPr lang="en-US"/>
          </a:p>
        </p:txBody>
      </p:sp>
    </p:spTree>
    <p:extLst>
      <p:ext uri="{BB962C8B-B14F-4D97-AF65-F5344CB8AC3E}">
        <p14:creationId xmlns:p14="http://schemas.microsoft.com/office/powerpoint/2010/main" val="8908000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24</a:t>
            </a:fld>
            <a:endParaRPr lang="en-US"/>
          </a:p>
        </p:txBody>
      </p:sp>
    </p:spTree>
    <p:extLst>
      <p:ext uri="{BB962C8B-B14F-4D97-AF65-F5344CB8AC3E}">
        <p14:creationId xmlns:p14="http://schemas.microsoft.com/office/powerpoint/2010/main" val="33607458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a:t>
            </a:fld>
            <a:endParaRPr lang="en-US"/>
          </a:p>
        </p:txBody>
      </p:sp>
    </p:spTree>
    <p:extLst>
      <p:ext uri="{BB962C8B-B14F-4D97-AF65-F5344CB8AC3E}">
        <p14:creationId xmlns:p14="http://schemas.microsoft.com/office/powerpoint/2010/main" val="164938957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25</a:t>
            </a:fld>
            <a:endParaRPr lang="en-US"/>
          </a:p>
        </p:txBody>
      </p:sp>
    </p:spTree>
    <p:extLst>
      <p:ext uri="{BB962C8B-B14F-4D97-AF65-F5344CB8AC3E}">
        <p14:creationId xmlns:p14="http://schemas.microsoft.com/office/powerpoint/2010/main" val="324858579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5"/>
          </p:nvPr>
        </p:nvSpPr>
        <p:spPr/>
        <p:txBody>
          <a:bodyPr/>
          <a:lstStyle/>
          <a:p>
            <a:fld id="{B451C161-4068-4B77-B93E-241C90510927}" type="slidenum">
              <a:rPr lang="en-US" smtClean="0"/>
              <a:t>26</a:t>
            </a:fld>
            <a:endParaRPr lang="en-US"/>
          </a:p>
        </p:txBody>
      </p:sp>
    </p:spTree>
    <p:extLst>
      <p:ext uri="{BB962C8B-B14F-4D97-AF65-F5344CB8AC3E}">
        <p14:creationId xmlns:p14="http://schemas.microsoft.com/office/powerpoint/2010/main" val="403712826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FP -&gt; int may not even be correct due to overflow</a:t>
            </a:r>
          </a:p>
          <a:p>
            <a:r>
              <a:rPr lang="en-US" dirty="0"/>
              <a:t>double -&gt; float might even round to 0 or to infinity</a:t>
            </a:r>
          </a:p>
        </p:txBody>
      </p:sp>
      <p:sp>
        <p:nvSpPr>
          <p:cNvPr id="4" name="Slide Number Placeholder 3"/>
          <p:cNvSpPr>
            <a:spLocks noGrp="1"/>
          </p:cNvSpPr>
          <p:nvPr>
            <p:ph type="sldNum" sz="quarter" idx="5"/>
          </p:nvPr>
        </p:nvSpPr>
        <p:spPr/>
        <p:txBody>
          <a:bodyPr/>
          <a:lstStyle/>
          <a:p>
            <a:fld id="{B451C161-4068-4B77-B93E-241C90510927}" type="slidenum">
              <a:rPr lang="en-US" smtClean="0"/>
              <a:t>27</a:t>
            </a:fld>
            <a:endParaRPr lang="en-US"/>
          </a:p>
        </p:txBody>
      </p:sp>
    </p:spTree>
    <p:extLst>
      <p:ext uri="{BB962C8B-B14F-4D97-AF65-F5344CB8AC3E}">
        <p14:creationId xmlns:p14="http://schemas.microsoft.com/office/powerpoint/2010/main" val="384472987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Too small to be practical for actual use</a:t>
            </a:r>
          </a:p>
          <a:p>
            <a:r>
              <a:rPr lang="en-US" dirty="0"/>
              <a:t>Good size for hand-examples</a:t>
            </a:r>
          </a:p>
        </p:txBody>
      </p:sp>
      <p:sp>
        <p:nvSpPr>
          <p:cNvPr id="4" name="Slide Number Placeholder 3"/>
          <p:cNvSpPr>
            <a:spLocks noGrp="1"/>
          </p:cNvSpPr>
          <p:nvPr>
            <p:ph type="sldNum" sz="quarter" idx="5"/>
          </p:nvPr>
        </p:nvSpPr>
        <p:spPr/>
        <p:txBody>
          <a:bodyPr/>
          <a:lstStyle/>
          <a:p>
            <a:fld id="{B451C161-4068-4B77-B93E-241C90510927}" type="slidenum">
              <a:rPr lang="en-US" smtClean="0"/>
              <a:t>28</a:t>
            </a:fld>
            <a:endParaRPr lang="en-US"/>
          </a:p>
        </p:txBody>
      </p:sp>
    </p:spTree>
    <p:extLst>
      <p:ext uri="{BB962C8B-B14F-4D97-AF65-F5344CB8AC3E}">
        <p14:creationId xmlns:p14="http://schemas.microsoft.com/office/powerpoint/2010/main" val="351297781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29</a:t>
            </a:fld>
            <a:endParaRPr lang="en-US"/>
          </a:p>
        </p:txBody>
      </p:sp>
    </p:spTree>
    <p:extLst>
      <p:ext uri="{BB962C8B-B14F-4D97-AF65-F5344CB8AC3E}">
        <p14:creationId xmlns:p14="http://schemas.microsoft.com/office/powerpoint/2010/main" val="211782025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IEEE 754-1985 called these </a:t>
            </a:r>
            <a:r>
              <a:rPr lang="en-US" i="1" dirty="0"/>
              <a:t>denormal numbers</a:t>
            </a:r>
            <a:r>
              <a:rPr lang="en-US" i="0" dirty="0"/>
              <a:t>; IEEE 754-2008 calls these </a:t>
            </a:r>
            <a:r>
              <a:rPr lang="en-US" i="1" dirty="0"/>
              <a:t>subnormal numbers</a:t>
            </a:r>
            <a:r>
              <a:rPr lang="en-US" i="0" dirty="0"/>
              <a:t>. Some people still use </a:t>
            </a:r>
            <a:r>
              <a:rPr lang="en-US" i="1" dirty="0"/>
              <a:t>denormal</a:t>
            </a:r>
            <a:r>
              <a:rPr lang="en-US" i="0" dirty="0"/>
              <a:t>.</a:t>
            </a:r>
          </a:p>
          <a:p>
            <a:endParaRPr lang="en-US" i="0" dirty="0"/>
          </a:p>
          <a:p>
            <a:r>
              <a:rPr lang="en-US" i="0" dirty="0"/>
              <a:t>E = 0x0 flags that a number is subnormal (or zero)</a:t>
            </a:r>
          </a:p>
          <a:p>
            <a:r>
              <a:rPr lang="en-US" i="0" dirty="0"/>
              <a:t>Implicit leading digit is 0, not 1</a:t>
            </a:r>
          </a:p>
          <a:p>
            <a:r>
              <a:rPr lang="en-US" i="0" dirty="0"/>
              <a:t>exponent = 1 - bias (note that E-bias is 0-bias) – essentially, exponent is the least “normal” exponent</a:t>
            </a: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30</a:t>
            </a:fld>
            <a:endParaRPr lang="en-US"/>
          </a:p>
        </p:txBody>
      </p:sp>
    </p:spTree>
    <p:extLst>
      <p:ext uri="{BB962C8B-B14F-4D97-AF65-F5344CB8AC3E}">
        <p14:creationId xmlns:p14="http://schemas.microsoft.com/office/powerpoint/2010/main" val="286602934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Technically, zero is not subnormal, but I don’t think that there are adverse consequences if you think of it as subnormal – essentially, it’s a subnormal value that traded off its last bit of precision – it’s ±0.00..0 x 2^{1-bias}</a:t>
            </a:r>
          </a:p>
          <a:p>
            <a:endParaRPr lang="en-US" dirty="0"/>
          </a:p>
          <a:p>
            <a:r>
              <a:rPr lang="en-US" dirty="0"/>
              <a:t>±0 because it may not be exactly 0; it may be a limit approaching 0, and mathematically you want to know which side of 0 the limit is on.</a:t>
            </a:r>
          </a:p>
        </p:txBody>
      </p:sp>
      <p:sp>
        <p:nvSpPr>
          <p:cNvPr id="4" name="Slide Number Placeholder 3"/>
          <p:cNvSpPr>
            <a:spLocks noGrp="1"/>
          </p:cNvSpPr>
          <p:nvPr>
            <p:ph type="sldNum" sz="quarter" idx="5"/>
          </p:nvPr>
        </p:nvSpPr>
        <p:spPr/>
        <p:txBody>
          <a:bodyPr/>
          <a:lstStyle/>
          <a:p>
            <a:fld id="{B451C161-4068-4B77-B93E-241C90510927}" type="slidenum">
              <a:rPr lang="en-US" smtClean="0"/>
              <a:t>31</a:t>
            </a:fld>
            <a:endParaRPr lang="en-US"/>
          </a:p>
        </p:txBody>
      </p:sp>
    </p:spTree>
    <p:extLst>
      <p:ext uri="{BB962C8B-B14F-4D97-AF65-F5344CB8AC3E}">
        <p14:creationId xmlns:p14="http://schemas.microsoft.com/office/powerpoint/2010/main" val="356082296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Notice that infinity is the next increment up from the greatest normal number (0 111…10 111 -&gt; 0 111…11 000)</a:t>
            </a:r>
          </a:p>
          <a:p>
            <a:r>
              <a:rPr lang="en-US" dirty="0"/>
              <a:t>Unlike 0 being </a:t>
            </a:r>
            <a:r>
              <a:rPr lang="en-US" dirty="0" err="1"/>
              <a:t>equallly</a:t>
            </a:r>
            <a:r>
              <a:rPr lang="en-US" dirty="0"/>
              <a:t> interpretable as subnormal or as a special case, infinity cannot reasonably be interpreted as a normal number</a:t>
            </a:r>
          </a:p>
        </p:txBody>
      </p:sp>
      <p:sp>
        <p:nvSpPr>
          <p:cNvPr id="4" name="Slide Number Placeholder 3"/>
          <p:cNvSpPr>
            <a:spLocks noGrp="1"/>
          </p:cNvSpPr>
          <p:nvPr>
            <p:ph type="sldNum" sz="quarter" idx="5"/>
          </p:nvPr>
        </p:nvSpPr>
        <p:spPr/>
        <p:txBody>
          <a:bodyPr/>
          <a:lstStyle/>
          <a:p>
            <a:fld id="{B451C161-4068-4B77-B93E-241C90510927}" type="slidenum">
              <a:rPr lang="en-US" smtClean="0"/>
              <a:t>32</a:t>
            </a:fld>
            <a:endParaRPr lang="en-US"/>
          </a:p>
        </p:txBody>
      </p:sp>
    </p:spTree>
    <p:extLst>
      <p:ext uri="{BB962C8B-B14F-4D97-AF65-F5344CB8AC3E}">
        <p14:creationId xmlns:p14="http://schemas.microsoft.com/office/powerpoint/2010/main" val="267674754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33</a:t>
            </a:fld>
            <a:endParaRPr lang="en-US"/>
          </a:p>
        </p:txBody>
      </p:sp>
    </p:spTree>
    <p:extLst>
      <p:ext uri="{BB962C8B-B14F-4D97-AF65-F5344CB8AC3E}">
        <p14:creationId xmlns:p14="http://schemas.microsoft.com/office/powerpoint/2010/main" val="100778171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34</a:t>
            </a:fld>
            <a:endParaRPr lang="en-US"/>
          </a:p>
        </p:txBody>
      </p:sp>
    </p:spTree>
    <p:extLst>
      <p:ext uri="{BB962C8B-B14F-4D97-AF65-F5344CB8AC3E}">
        <p14:creationId xmlns:p14="http://schemas.microsoft.com/office/powerpoint/2010/main" val="24295943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5</a:t>
            </a:fld>
            <a:endParaRPr lang="en-US"/>
          </a:p>
        </p:txBody>
      </p:sp>
    </p:spTree>
    <p:extLst>
      <p:ext uri="{BB962C8B-B14F-4D97-AF65-F5344CB8AC3E}">
        <p14:creationId xmlns:p14="http://schemas.microsoft.com/office/powerpoint/2010/main" val="380305976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35</a:t>
            </a:fld>
            <a:endParaRPr lang="en-US"/>
          </a:p>
        </p:txBody>
      </p:sp>
    </p:spTree>
    <p:extLst>
      <p:ext uri="{BB962C8B-B14F-4D97-AF65-F5344CB8AC3E}">
        <p14:creationId xmlns:p14="http://schemas.microsoft.com/office/powerpoint/2010/main" val="366076576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Comparison with </a:t>
            </a:r>
            <a:r>
              <a:rPr lang="en-US" dirty="0" err="1"/>
              <a:t>NaN</a:t>
            </a:r>
            <a:r>
              <a:rPr lang="en-US" dirty="0"/>
              <a:t> always returns false: it’s literally not a number and therefore is not greater than, less than, equal to, nor not equal to any number</a:t>
            </a:r>
          </a:p>
        </p:txBody>
      </p:sp>
      <p:sp>
        <p:nvSpPr>
          <p:cNvPr id="4" name="Slide Number Placeholder 3"/>
          <p:cNvSpPr>
            <a:spLocks noGrp="1"/>
          </p:cNvSpPr>
          <p:nvPr>
            <p:ph type="sldNum" sz="quarter" idx="5"/>
          </p:nvPr>
        </p:nvSpPr>
        <p:spPr/>
        <p:txBody>
          <a:bodyPr/>
          <a:lstStyle/>
          <a:p>
            <a:fld id="{B451C161-4068-4B77-B93E-241C90510927}" type="slidenum">
              <a:rPr lang="en-US" smtClean="0"/>
              <a:t>36</a:t>
            </a:fld>
            <a:endParaRPr lang="en-US"/>
          </a:p>
        </p:txBody>
      </p:sp>
    </p:spTree>
    <p:extLst>
      <p:ext uri="{BB962C8B-B14F-4D97-AF65-F5344CB8AC3E}">
        <p14:creationId xmlns:p14="http://schemas.microsoft.com/office/powerpoint/2010/main" val="165830936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39</a:t>
            </a:fld>
            <a:endParaRPr lang="en-US"/>
          </a:p>
        </p:txBody>
      </p:sp>
    </p:spTree>
    <p:extLst>
      <p:ext uri="{BB962C8B-B14F-4D97-AF65-F5344CB8AC3E}">
        <p14:creationId xmlns:p14="http://schemas.microsoft.com/office/powerpoint/2010/main" val="241229738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40</a:t>
            </a:fld>
            <a:endParaRPr lang="en-US"/>
          </a:p>
        </p:txBody>
      </p:sp>
    </p:spTree>
    <p:extLst>
      <p:ext uri="{BB962C8B-B14F-4D97-AF65-F5344CB8AC3E}">
        <p14:creationId xmlns:p14="http://schemas.microsoft.com/office/powerpoint/2010/main" val="47283340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Multiplication &amp; Division are conceptually easy.</a:t>
            </a:r>
          </a:p>
          <a:p>
            <a:r>
              <a:rPr lang="en-US" dirty="0"/>
              <a:t>Dividing significands is computationally expensive.</a:t>
            </a:r>
          </a:p>
          <a:p>
            <a:endParaRPr lang="en-US" dirty="0"/>
          </a:p>
          <a:p>
            <a:r>
              <a:rPr lang="en-US" dirty="0" err="1"/>
              <a:t>Re“normalize</a:t>
            </a:r>
            <a:r>
              <a:rPr lang="en-US" dirty="0"/>
              <a:t>” may place value in subnormal form</a:t>
            </a:r>
          </a:p>
        </p:txBody>
      </p:sp>
      <p:sp>
        <p:nvSpPr>
          <p:cNvPr id="4" name="Slide Number Placeholder 3"/>
          <p:cNvSpPr>
            <a:spLocks noGrp="1"/>
          </p:cNvSpPr>
          <p:nvPr>
            <p:ph type="sldNum" sz="quarter" idx="5"/>
          </p:nvPr>
        </p:nvSpPr>
        <p:spPr/>
        <p:txBody>
          <a:bodyPr/>
          <a:lstStyle/>
          <a:p>
            <a:fld id="{B451C161-4068-4B77-B93E-241C90510927}" type="slidenum">
              <a:rPr lang="en-US" smtClean="0"/>
              <a:t>47</a:t>
            </a:fld>
            <a:endParaRPr lang="en-US"/>
          </a:p>
        </p:txBody>
      </p:sp>
    </p:spTree>
    <p:extLst>
      <p:ext uri="{BB962C8B-B14F-4D97-AF65-F5344CB8AC3E}">
        <p14:creationId xmlns:p14="http://schemas.microsoft.com/office/powerpoint/2010/main" val="70017585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Multiplication &amp; Division are conceptually easy.</a:t>
            </a:r>
          </a:p>
          <a:p>
            <a:r>
              <a:rPr lang="en-US" dirty="0"/>
              <a:t>Dividing significands is computationally expensive.</a:t>
            </a:r>
          </a:p>
          <a:p>
            <a:endParaRPr lang="en-US" dirty="0"/>
          </a:p>
          <a:p>
            <a:r>
              <a:rPr lang="en-US" dirty="0" err="1"/>
              <a:t>Re“normalize</a:t>
            </a:r>
            <a:r>
              <a:rPr lang="en-US" dirty="0"/>
              <a:t>” may place value in subnormal form</a:t>
            </a:r>
          </a:p>
        </p:txBody>
      </p:sp>
      <p:sp>
        <p:nvSpPr>
          <p:cNvPr id="4" name="Slide Number Placeholder 3"/>
          <p:cNvSpPr>
            <a:spLocks noGrp="1"/>
          </p:cNvSpPr>
          <p:nvPr>
            <p:ph type="sldNum" sz="quarter" idx="5"/>
          </p:nvPr>
        </p:nvSpPr>
        <p:spPr/>
        <p:txBody>
          <a:bodyPr/>
          <a:lstStyle/>
          <a:p>
            <a:fld id="{B451C161-4068-4B77-B93E-241C90510927}" type="slidenum">
              <a:rPr lang="en-US" smtClean="0"/>
              <a:t>48</a:t>
            </a:fld>
            <a:endParaRPr lang="en-US"/>
          </a:p>
        </p:txBody>
      </p:sp>
    </p:spTree>
    <p:extLst>
      <p:ext uri="{BB962C8B-B14F-4D97-AF65-F5344CB8AC3E}">
        <p14:creationId xmlns:p14="http://schemas.microsoft.com/office/powerpoint/2010/main" val="243862376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Without loss of generality, assume…</a:t>
            </a:r>
          </a:p>
          <a:p>
            <a:endParaRPr lang="en-US" dirty="0"/>
          </a:p>
          <a:p>
            <a:r>
              <a:rPr lang="en-US" dirty="0"/>
              <a:t>Add (subtract) – if one value is positive and other is negative, then subtract</a:t>
            </a:r>
          </a:p>
          <a:p>
            <a:endParaRPr lang="en-US" dirty="0"/>
          </a:p>
          <a:p>
            <a:r>
              <a:rPr lang="en-US" dirty="0"/>
              <a:t>Equation at bottom assumes S1=S2</a:t>
            </a:r>
          </a:p>
        </p:txBody>
      </p:sp>
      <p:sp>
        <p:nvSpPr>
          <p:cNvPr id="4" name="Slide Number Placeholder 3"/>
          <p:cNvSpPr>
            <a:spLocks noGrp="1"/>
          </p:cNvSpPr>
          <p:nvPr>
            <p:ph type="sldNum" sz="quarter" idx="5"/>
          </p:nvPr>
        </p:nvSpPr>
        <p:spPr/>
        <p:txBody>
          <a:bodyPr/>
          <a:lstStyle/>
          <a:p>
            <a:fld id="{B451C161-4068-4B77-B93E-241C90510927}" type="slidenum">
              <a:rPr lang="en-US" smtClean="0"/>
              <a:t>49</a:t>
            </a:fld>
            <a:endParaRPr lang="en-US"/>
          </a:p>
        </p:txBody>
      </p:sp>
    </p:spTree>
    <p:extLst>
      <p:ext uri="{BB962C8B-B14F-4D97-AF65-F5344CB8AC3E}">
        <p14:creationId xmlns:p14="http://schemas.microsoft.com/office/powerpoint/2010/main" val="35411660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really shouldn’t require much explanation: change the sign of the subtrahend, and add.</a:t>
            </a:r>
          </a:p>
        </p:txBody>
      </p:sp>
      <p:sp>
        <p:nvSpPr>
          <p:cNvPr id="4" name="Slide Number Placeholder 3"/>
          <p:cNvSpPr>
            <a:spLocks noGrp="1"/>
          </p:cNvSpPr>
          <p:nvPr>
            <p:ph type="sldNum" sz="quarter" idx="5"/>
          </p:nvPr>
        </p:nvSpPr>
        <p:spPr/>
        <p:txBody>
          <a:bodyPr/>
          <a:lstStyle/>
          <a:p>
            <a:fld id="{B451C161-4068-4B77-B93E-241C90510927}" type="slidenum">
              <a:rPr lang="en-US" smtClean="0"/>
              <a:t>50</a:t>
            </a:fld>
            <a:endParaRPr lang="en-US"/>
          </a:p>
        </p:txBody>
      </p:sp>
    </p:spTree>
    <p:extLst>
      <p:ext uri="{BB962C8B-B14F-4D97-AF65-F5344CB8AC3E}">
        <p14:creationId xmlns:p14="http://schemas.microsoft.com/office/powerpoint/2010/main" val="35632597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6</a:t>
            </a:fld>
            <a:endParaRPr lang="en-US"/>
          </a:p>
        </p:txBody>
      </p:sp>
    </p:spTree>
    <p:extLst>
      <p:ext uri="{BB962C8B-B14F-4D97-AF65-F5344CB8AC3E}">
        <p14:creationId xmlns:p14="http://schemas.microsoft.com/office/powerpoint/2010/main" val="2690077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1011_2 = 11_{10}</a:t>
            </a:r>
          </a:p>
          <a:p>
            <a:r>
              <a:rPr lang="en-US" dirty="0"/>
              <a:t>101_2 = 5_{10}</a:t>
            </a:r>
          </a:p>
          <a:p>
            <a:r>
              <a:rPr lang="en-US" dirty="0"/>
              <a:t>2^3 = 8</a:t>
            </a:r>
          </a:p>
        </p:txBody>
      </p:sp>
      <p:sp>
        <p:nvSpPr>
          <p:cNvPr id="4" name="Slide Number Placeholder 3"/>
          <p:cNvSpPr>
            <a:spLocks noGrp="1"/>
          </p:cNvSpPr>
          <p:nvPr>
            <p:ph type="sldNum" sz="quarter" idx="5"/>
          </p:nvPr>
        </p:nvSpPr>
        <p:spPr/>
        <p:txBody>
          <a:bodyPr/>
          <a:lstStyle/>
          <a:p>
            <a:fld id="{B451C161-4068-4B77-B93E-241C90510927}" type="slidenum">
              <a:rPr lang="en-US" smtClean="0"/>
              <a:t>7</a:t>
            </a:fld>
            <a:endParaRPr lang="en-US"/>
          </a:p>
        </p:txBody>
      </p:sp>
    </p:spTree>
    <p:extLst>
      <p:ext uri="{BB962C8B-B14F-4D97-AF65-F5344CB8AC3E}">
        <p14:creationId xmlns:p14="http://schemas.microsoft.com/office/powerpoint/2010/main" val="16898045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Both this slide and the next slide: the limitation is that there are a finite number of bits</a:t>
            </a:r>
          </a:p>
          <a:p>
            <a:endParaRPr lang="en-US" dirty="0"/>
          </a:p>
          <a:p>
            <a:r>
              <a:rPr lang="en-US" dirty="0"/>
              <a:t>Decimal fractions have the same problem, except the problem is with fractions not of the form </a:t>
            </a:r>
            <a:r>
              <a:rPr lang="en-US" i="1" dirty="0"/>
              <a:t>n</a:t>
            </a:r>
            <a:r>
              <a:rPr lang="en-US" dirty="0"/>
              <a:t>/10</a:t>
            </a:r>
            <a:r>
              <a:rPr lang="en-US" i="1" baseline="30000" dirty="0"/>
              <a:t>k</a:t>
            </a: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8</a:t>
            </a:fld>
            <a:endParaRPr lang="en-US"/>
          </a:p>
        </p:txBody>
      </p:sp>
    </p:spTree>
    <p:extLst>
      <p:ext uri="{BB962C8B-B14F-4D97-AF65-F5344CB8AC3E}">
        <p14:creationId xmlns:p14="http://schemas.microsoft.com/office/powerpoint/2010/main" val="910877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Both this slide and the previous slide: the limitation is that there are a finite number of bits</a:t>
            </a:r>
          </a:p>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9</a:t>
            </a:fld>
            <a:endParaRPr lang="en-US"/>
          </a:p>
        </p:txBody>
      </p:sp>
    </p:spTree>
    <p:extLst>
      <p:ext uri="{BB962C8B-B14F-4D97-AF65-F5344CB8AC3E}">
        <p14:creationId xmlns:p14="http://schemas.microsoft.com/office/powerpoint/2010/main" val="16109903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first…</a:t>
            </a:r>
          </a:p>
        </p:txBody>
      </p:sp>
      <p:sp>
        <p:nvSpPr>
          <p:cNvPr id="4" name="Slide Number Placeholder 3"/>
          <p:cNvSpPr>
            <a:spLocks noGrp="1"/>
          </p:cNvSpPr>
          <p:nvPr>
            <p:ph type="sldNum" sz="quarter" idx="5"/>
          </p:nvPr>
        </p:nvSpPr>
        <p:spPr/>
        <p:txBody>
          <a:bodyPr/>
          <a:lstStyle/>
          <a:p>
            <a:fld id="{B451C161-4068-4B77-B93E-241C90510927}" type="slidenum">
              <a:rPr lang="en-US" smtClean="0"/>
              <a:t>10</a:t>
            </a:fld>
            <a:endParaRPr lang="en-US"/>
          </a:p>
        </p:txBody>
      </p:sp>
    </p:spTree>
    <p:extLst>
      <p:ext uri="{BB962C8B-B14F-4D97-AF65-F5344CB8AC3E}">
        <p14:creationId xmlns:p14="http://schemas.microsoft.com/office/powerpoint/2010/main" val="672149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11</a:t>
            </a:fld>
            <a:endParaRPr lang="en-US"/>
          </a:p>
        </p:txBody>
      </p:sp>
    </p:spTree>
    <p:extLst>
      <p:ext uri="{BB962C8B-B14F-4D97-AF65-F5344CB8AC3E}">
        <p14:creationId xmlns:p14="http://schemas.microsoft.com/office/powerpoint/2010/main" val="248324891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1DFADBA-712E-3F43-A12A-1B444B85F865}"/>
              </a:ext>
            </a:extLst>
          </p:cNvPr>
          <p:cNvSpPr/>
          <p:nvPr userDrawn="1"/>
        </p:nvSpPr>
        <p:spPr>
          <a:xfrm>
            <a:off x="0" y="0"/>
            <a:ext cx="12192000" cy="6858000"/>
          </a:xfrm>
          <a:prstGeom prst="rect">
            <a:avLst/>
          </a:prstGeom>
          <a:blipFill dpi="0" rotWithShape="1">
            <a:blip r:embed="rId2"/>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0" y="-1"/>
            <a:ext cx="8610600" cy="4071937"/>
          </a:xfrm>
          <a:gradFill flip="none" rotWithShape="1">
            <a:gsLst>
              <a:gs pos="0">
                <a:schemeClr val="tx1">
                  <a:alpha val="50000"/>
                </a:schemeClr>
              </a:gs>
              <a:gs pos="91000">
                <a:schemeClr val="tx1">
                  <a:alpha val="33000"/>
                </a:schemeClr>
              </a:gs>
              <a:gs pos="95000">
                <a:schemeClr val="tx1">
                  <a:alpha val="17000"/>
                </a:schemeClr>
              </a:gs>
              <a:gs pos="100000">
                <a:schemeClr val="tx1">
                  <a:alpha val="0"/>
                </a:schemeClr>
              </a:gs>
            </a:gsLst>
            <a:lin ang="0" scaled="1"/>
            <a:tileRect/>
          </a:gradFill>
        </p:spPr>
        <p:txBody>
          <a:bodyPr anchor="b"/>
          <a:lstStyle>
            <a:lvl1pPr algn="ctr">
              <a:defRPr sz="6000">
                <a:ln w="3175">
                  <a:noFill/>
                </a:ln>
                <a:solidFill>
                  <a:srgbClr val="FFFF00"/>
                </a:solidFill>
              </a:defRPr>
            </a:lvl1pPr>
          </a:lstStyle>
          <a:p>
            <a:r>
              <a:rPr lang="en-US" dirty="0"/>
              <a:t>Click to edit Master title style</a:t>
            </a:r>
          </a:p>
        </p:txBody>
      </p:sp>
      <p:sp>
        <p:nvSpPr>
          <p:cNvPr id="3" name="Subtitle 2"/>
          <p:cNvSpPr>
            <a:spLocks noGrp="1"/>
          </p:cNvSpPr>
          <p:nvPr>
            <p:ph type="subTitle" idx="1"/>
          </p:nvPr>
        </p:nvSpPr>
        <p:spPr>
          <a:xfrm>
            <a:off x="0" y="4071938"/>
            <a:ext cx="8610600" cy="2786062"/>
          </a:xfrm>
          <a:gradFill flip="none" rotWithShape="1">
            <a:gsLst>
              <a:gs pos="0">
                <a:schemeClr val="tx1">
                  <a:alpha val="50000"/>
                </a:schemeClr>
              </a:gs>
              <a:gs pos="91000">
                <a:schemeClr val="tx1">
                  <a:alpha val="33000"/>
                </a:schemeClr>
              </a:gs>
              <a:gs pos="95000">
                <a:schemeClr val="tx1">
                  <a:alpha val="17000"/>
                </a:schemeClr>
              </a:gs>
              <a:gs pos="100000">
                <a:schemeClr val="tx1">
                  <a:alpha val="0"/>
                </a:schemeClr>
              </a:gs>
            </a:gsLst>
            <a:lin ang="0" scaled="1"/>
            <a:tileRect/>
          </a:gradFill>
        </p:spPr>
        <p:txBody>
          <a:bodyPr/>
          <a:lstStyle>
            <a:lvl1pPr marL="0" indent="0" algn="ctr">
              <a:buNone/>
              <a:defRPr sz="2400">
                <a:ln w="3175">
                  <a:noFill/>
                </a:ln>
                <a:solidFill>
                  <a:srgbClr val="FFFF00"/>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59E6F902-31B0-C749-B955-5A3E4D8260BA}" type="datetime1">
              <a:rPr lang="en-US" smtClean="0"/>
              <a:t>5/29/21</a:t>
            </a:fld>
            <a:endParaRPr lang="en-US"/>
          </a:p>
        </p:txBody>
      </p:sp>
      <p:sp>
        <p:nvSpPr>
          <p:cNvPr id="5" name="Footer Placeholder 4"/>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p:cNvSpPr>
            <a:spLocks noGrp="1"/>
          </p:cNvSpPr>
          <p:nvPr>
            <p:ph type="sldNum" sz="quarter" idx="12"/>
          </p:nvPr>
        </p:nvSpPr>
        <p:spPr/>
        <p:txBody>
          <a:bodyPr/>
          <a:lstStyle/>
          <a:p>
            <a:fld id="{B30C84D9-7A41-4FEB-892B-80917372DB87}" type="slidenum">
              <a:rPr lang="en-US" smtClean="0"/>
              <a:t>‹#›</a:t>
            </a:fld>
            <a:endParaRPr lang="en-US" dirty="0"/>
          </a:p>
        </p:txBody>
      </p:sp>
    </p:spTree>
    <p:extLst>
      <p:ext uri="{BB962C8B-B14F-4D97-AF65-F5344CB8AC3E}">
        <p14:creationId xmlns:p14="http://schemas.microsoft.com/office/powerpoint/2010/main" val="31638174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FF23D98-3510-7245-86CD-59E60D1657F9}" type="datetime1">
              <a:rPr lang="en-US" smtClean="0"/>
              <a:t>5/29/21</a:t>
            </a:fld>
            <a:endParaRPr lang="en-US"/>
          </a:p>
        </p:txBody>
      </p:sp>
      <p:sp>
        <p:nvSpPr>
          <p:cNvPr id="5" name="Footer Placeholder 4"/>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hasCustomPrompt="1"/>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28690201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D8206BE-5D01-FA41-ABE9-9B7F427A5246}"/>
              </a:ext>
            </a:extLst>
          </p:cNvPr>
          <p:cNvSpPr/>
          <p:nvPr userDrawn="1"/>
        </p:nvSpPr>
        <p:spPr>
          <a:xfrm>
            <a:off x="0" y="13494"/>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E2A60795-CD8B-0C46-9C18-B135FED2187D}"/>
              </a:ext>
            </a:extLst>
          </p:cNvPr>
          <p:cNvSpPr/>
          <p:nvPr userDrawn="1"/>
        </p:nvSpPr>
        <p:spPr>
          <a:xfrm>
            <a:off x="0" y="0"/>
            <a:ext cx="12192000" cy="6858000"/>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10"/>
          </p:nvPr>
        </p:nvSpPr>
        <p:spPr/>
        <p:txBody>
          <a:bodyPr/>
          <a:lstStyle/>
          <a:p>
            <a:fld id="{3EAFC5AE-625B-5448-A323-7375037ACA0A}" type="datetime1">
              <a:rPr lang="en-US" smtClean="0"/>
              <a:t>5/29/21</a:t>
            </a:fld>
            <a:endParaRPr lang="en-US"/>
          </a:p>
        </p:txBody>
      </p:sp>
      <p:sp>
        <p:nvSpPr>
          <p:cNvPr id="5" name="Footer Placeholder 4"/>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p:cNvSpPr>
            <a:spLocks noGrp="1"/>
          </p:cNvSpPr>
          <p:nvPr>
            <p:ph type="sldNum" sz="quarter" idx="12"/>
          </p:nvPr>
        </p:nvSpPr>
        <p:spPr/>
        <p:txBody>
          <a:bodyPr/>
          <a:lstStyle/>
          <a:p>
            <a:fld id="{B30C84D9-7A41-4FEB-892B-80917372DB87}" type="slidenum">
              <a:rPr lang="en-US" smtClean="0"/>
              <a:t>‹#›</a:t>
            </a:fld>
            <a:endParaRPr lang="en-US"/>
          </a:p>
        </p:txBody>
      </p:sp>
      <p:sp>
        <p:nvSpPr>
          <p:cNvPr id="9" name="Title 1">
            <a:extLst>
              <a:ext uri="{FF2B5EF4-FFF2-40B4-BE49-F238E27FC236}">
                <a16:creationId xmlns:a16="http://schemas.microsoft.com/office/drawing/2014/main" id="{03BEE9C2-B2AF-F143-BFC2-3FD799595814}"/>
              </a:ext>
            </a:extLst>
          </p:cNvPr>
          <p:cNvSpPr>
            <a:spLocks noGrp="1"/>
          </p:cNvSpPr>
          <p:nvPr>
            <p:ph type="title"/>
          </p:nvPr>
        </p:nvSpPr>
        <p:spPr>
          <a:xfrm>
            <a:off x="831850" y="1709738"/>
            <a:ext cx="10515600" cy="2852737"/>
          </a:xfrm>
        </p:spPr>
        <p:txBody>
          <a:bodyPr anchor="b"/>
          <a:lstStyle>
            <a:lvl1pPr>
              <a:defRPr sz="6000">
                <a:solidFill>
                  <a:srgbClr val="FFFF00"/>
                </a:solidFill>
              </a:defRPr>
            </a:lvl1pPr>
          </a:lstStyle>
          <a:p>
            <a:r>
              <a:rPr lang="en-US" dirty="0"/>
              <a:t>Click to edit Master title style</a:t>
            </a:r>
          </a:p>
        </p:txBody>
      </p:sp>
      <p:sp>
        <p:nvSpPr>
          <p:cNvPr id="10" name="Text Placeholder 2">
            <a:extLst>
              <a:ext uri="{FF2B5EF4-FFF2-40B4-BE49-F238E27FC236}">
                <a16:creationId xmlns:a16="http://schemas.microsoft.com/office/drawing/2014/main" id="{72AAA040-09B0-484D-8238-5A562BE40FAE}"/>
              </a:ext>
            </a:extLst>
          </p:cNvPr>
          <p:cNvSpPr>
            <a:spLocks noGrp="1"/>
          </p:cNvSpPr>
          <p:nvPr>
            <p:ph type="body" idx="1" hasCustomPrompt="1"/>
          </p:nvPr>
        </p:nvSpPr>
        <p:spPr>
          <a:xfrm>
            <a:off x="831850" y="4589463"/>
            <a:ext cx="10515600" cy="1500187"/>
          </a:xfrm>
        </p:spPr>
        <p:txBody>
          <a:bodyPr/>
          <a:lstStyle>
            <a:lvl1pPr marL="0" indent="0">
              <a:buNone/>
              <a:defRPr sz="2400">
                <a:solidFill>
                  <a:srgbClr val="FFFF00"/>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27218323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D7DC098-65A3-4C4E-B095-AF27D03BB041}" type="datetime1">
              <a:rPr lang="en-US" smtClean="0"/>
              <a:t>5/29/21</a:t>
            </a:fld>
            <a:endParaRPr lang="en-US"/>
          </a:p>
        </p:txBody>
      </p:sp>
      <p:sp>
        <p:nvSpPr>
          <p:cNvPr id="6" name="Footer Placeholder 5"/>
          <p:cNvSpPr>
            <a:spLocks noGrp="1"/>
          </p:cNvSpPr>
          <p:nvPr>
            <p:ph type="ftr" sz="quarter" idx="11"/>
          </p:nvPr>
        </p:nvSpPr>
        <p:spPr/>
        <p:txBody>
          <a:bodyPr/>
          <a:lstStyle/>
          <a:p>
            <a:r>
              <a:rPr lang="en-US"/>
              <a:t>Programming at the Hardware/Software Interface</a:t>
            </a:r>
            <a:endParaRPr lang="en-US" dirty="0"/>
          </a:p>
        </p:txBody>
      </p:sp>
      <p:sp>
        <p:nvSpPr>
          <p:cNvPr id="7" name="Slide Number Placeholder 6"/>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7671865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7690363-2B5E-EF47-A323-2A6A6AC3C0A6}" type="datetime1">
              <a:rPr lang="en-US" smtClean="0"/>
              <a:t>5/29/21</a:t>
            </a:fld>
            <a:endParaRPr lang="en-US"/>
          </a:p>
        </p:txBody>
      </p:sp>
      <p:sp>
        <p:nvSpPr>
          <p:cNvPr id="8" name="Footer Placeholder 7"/>
          <p:cNvSpPr>
            <a:spLocks noGrp="1"/>
          </p:cNvSpPr>
          <p:nvPr>
            <p:ph type="ftr" sz="quarter" idx="11"/>
          </p:nvPr>
        </p:nvSpPr>
        <p:spPr/>
        <p:txBody>
          <a:bodyPr/>
          <a:lstStyle/>
          <a:p>
            <a:r>
              <a:rPr lang="en-US"/>
              <a:t>Programming at the Hardware/Software Interface</a:t>
            </a:r>
            <a:endParaRPr lang="en-US" dirty="0"/>
          </a:p>
        </p:txBody>
      </p:sp>
      <p:sp>
        <p:nvSpPr>
          <p:cNvPr id="9" name="Slide Number Placeholder 8"/>
          <p:cNvSpPr>
            <a:spLocks noGrp="1"/>
          </p:cNvSpPr>
          <p:nvPr>
            <p:ph type="sldNum" sz="quarter" idx="12"/>
          </p:nvPr>
        </p:nvSpPr>
        <p:spPr/>
        <p:txBody>
          <a:bodyPr/>
          <a:lstStyle/>
          <a:p>
            <a:fld id="{B30C84D9-7A41-4FEB-892B-80917372DB87}" type="slidenum">
              <a:rPr lang="en-US" smtClean="0"/>
              <a:t>‹#›</a:t>
            </a:fld>
            <a:endParaRPr lang="en-US"/>
          </a:p>
        </p:txBody>
      </p:sp>
      <p:sp>
        <p:nvSpPr>
          <p:cNvPr id="10"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41671815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8BCE32E-CD4C-2645-AF16-A48AEDD1FD4A}" type="datetime1">
              <a:rPr lang="en-US" smtClean="0"/>
              <a:t>5/29/21</a:t>
            </a:fld>
            <a:endParaRPr lang="en-US"/>
          </a:p>
        </p:txBody>
      </p:sp>
      <p:sp>
        <p:nvSpPr>
          <p:cNvPr id="4" name="Footer Placeholder 3"/>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p:cNvSpPr>
            <a:spLocks noGrp="1"/>
          </p:cNvSpPr>
          <p:nvPr>
            <p:ph type="sldNum" sz="quarter" idx="12"/>
          </p:nvPr>
        </p:nvSpPr>
        <p:spPr/>
        <p:txBody>
          <a:bodyPr/>
          <a:lstStyle/>
          <a:p>
            <a:fld id="{B30C84D9-7A41-4FEB-892B-80917372DB87}" type="slidenum">
              <a:rPr lang="en-US" smtClean="0"/>
              <a:t>‹#›</a:t>
            </a:fld>
            <a:endParaRPr lang="en-US"/>
          </a:p>
        </p:txBody>
      </p:sp>
      <p:sp>
        <p:nvSpPr>
          <p:cNvPr id="6"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17356158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AE1833B-C2DE-EF47-B853-9071570580B9}" type="datetime1">
              <a:rPr lang="en-US" smtClean="0"/>
              <a:t>5/29/21</a:t>
            </a:fld>
            <a:endParaRPr lang="en-US"/>
          </a:p>
        </p:txBody>
      </p:sp>
      <p:sp>
        <p:nvSpPr>
          <p:cNvPr id="3" name="Footer Placeholder 2"/>
          <p:cNvSpPr>
            <a:spLocks noGrp="1"/>
          </p:cNvSpPr>
          <p:nvPr>
            <p:ph type="ftr" sz="quarter" idx="11"/>
          </p:nvPr>
        </p:nvSpPr>
        <p:spPr/>
        <p:txBody>
          <a:bodyPr/>
          <a:lstStyle/>
          <a:p>
            <a:r>
              <a:rPr lang="en-US"/>
              <a:t>Programming at the Hardware/Software Interface</a:t>
            </a:r>
            <a:endParaRPr lang="en-US" dirty="0"/>
          </a:p>
        </p:txBody>
      </p:sp>
      <p:sp>
        <p:nvSpPr>
          <p:cNvPr id="4" name="Slide Number Placeholder 3"/>
          <p:cNvSpPr>
            <a:spLocks noGrp="1"/>
          </p:cNvSpPr>
          <p:nvPr>
            <p:ph type="sldNum" sz="quarter" idx="12"/>
          </p:nvPr>
        </p:nvSpPr>
        <p:spPr/>
        <p:txBody>
          <a:bodyPr/>
          <a:lstStyle/>
          <a:p>
            <a:fld id="{B30C84D9-7A41-4FEB-892B-80917372DB87}" type="slidenum">
              <a:rPr lang="en-US" smtClean="0"/>
              <a:t>‹#›</a:t>
            </a:fld>
            <a:endParaRPr lang="en-US"/>
          </a:p>
        </p:txBody>
      </p:sp>
      <p:sp>
        <p:nvSpPr>
          <p:cNvPr id="5"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30382400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7F1707C-5FA0-3C4B-BD19-4F2693455920}" type="datetime1">
              <a:rPr lang="en-US" smtClean="0"/>
              <a:t>5/29/21</a:t>
            </a:fld>
            <a:endParaRPr lang="en-US"/>
          </a:p>
        </p:txBody>
      </p:sp>
      <p:sp>
        <p:nvSpPr>
          <p:cNvPr id="6" name="Footer Placeholder 5"/>
          <p:cNvSpPr>
            <a:spLocks noGrp="1"/>
          </p:cNvSpPr>
          <p:nvPr>
            <p:ph type="ftr" sz="quarter" idx="11"/>
          </p:nvPr>
        </p:nvSpPr>
        <p:spPr/>
        <p:txBody>
          <a:bodyPr/>
          <a:lstStyle/>
          <a:p>
            <a:r>
              <a:rPr lang="en-US"/>
              <a:t>Programming at the Hardware/Software Interface</a:t>
            </a:r>
            <a:endParaRPr lang="en-US" dirty="0"/>
          </a:p>
        </p:txBody>
      </p:sp>
      <p:sp>
        <p:nvSpPr>
          <p:cNvPr id="7" name="Slide Number Placeholder 6"/>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1304802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C5F269E-5328-244F-B514-1780FC037411}" type="datetime1">
              <a:rPr lang="en-US" smtClean="0"/>
              <a:t>5/29/21</a:t>
            </a:fld>
            <a:endParaRPr lang="en-US"/>
          </a:p>
        </p:txBody>
      </p:sp>
      <p:sp>
        <p:nvSpPr>
          <p:cNvPr id="6" name="Footer Placeholder 5"/>
          <p:cNvSpPr>
            <a:spLocks noGrp="1"/>
          </p:cNvSpPr>
          <p:nvPr>
            <p:ph type="ftr" sz="quarter" idx="11"/>
          </p:nvPr>
        </p:nvSpPr>
        <p:spPr/>
        <p:txBody>
          <a:bodyPr/>
          <a:lstStyle/>
          <a:p>
            <a:r>
              <a:rPr lang="en-US"/>
              <a:t>Programming at the Hardware/Software Interface</a:t>
            </a:r>
            <a:endParaRPr lang="en-US" dirty="0"/>
          </a:p>
        </p:txBody>
      </p:sp>
      <p:sp>
        <p:nvSpPr>
          <p:cNvPr id="7" name="Slide Number Placeholder 6"/>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42669536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B5C25B9-E38B-C74E-B431-6B4ABD1C4B0C}"/>
              </a:ext>
            </a:extLst>
          </p:cNvPr>
          <p:cNvSpPr/>
          <p:nvPr userDrawn="1"/>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5F1FA73B-F4EC-5B4A-A1A1-72F87C8885C3}"/>
              </a:ext>
            </a:extLst>
          </p:cNvPr>
          <p:cNvSpPr/>
          <p:nvPr userDrawn="1"/>
        </p:nvSpPr>
        <p:spPr>
          <a:xfrm>
            <a:off x="0" y="0"/>
            <a:ext cx="12192000" cy="6858000"/>
          </a:xfrm>
          <a:prstGeom prst="rect">
            <a:avLst/>
          </a:prstGeom>
          <a:blipFill dpi="0" rotWithShape="1">
            <a:blip r:embed="rId11">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a:extLst>
              <a:ext uri="{FF2B5EF4-FFF2-40B4-BE49-F238E27FC236}">
                <a16:creationId xmlns:a16="http://schemas.microsoft.com/office/drawing/2014/main" id="{65CC9DB8-CF56-BA44-AFB1-49C518FAE1B2}"/>
              </a:ext>
            </a:extLst>
          </p:cNvPr>
          <p:cNvSpPr/>
          <p:nvPr userDrawn="1"/>
        </p:nvSpPr>
        <p:spPr>
          <a:xfrm>
            <a:off x="0" y="0"/>
            <a:ext cx="12192000" cy="6857999"/>
          </a:xfrm>
          <a:prstGeom prst="roundRect">
            <a:avLst>
              <a:gd name="adj" fmla="val 4815"/>
            </a:avLst>
          </a:prstGeom>
          <a:gradFill flip="none" rotWithShape="1">
            <a:gsLst>
              <a:gs pos="85000">
                <a:srgbClr val="162AFF">
                  <a:lumMod val="10000"/>
                  <a:lumOff val="90000"/>
                </a:srgbClr>
              </a:gs>
              <a:gs pos="90000">
                <a:srgbClr val="162AFF">
                  <a:lumMod val="10000"/>
                  <a:lumOff val="90000"/>
                  <a:alpha val="75000"/>
                </a:srgbClr>
              </a:gs>
              <a:gs pos="100000">
                <a:srgbClr val="162AFF">
                  <a:alpha val="0"/>
                </a:srgb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rgbClr val="002060"/>
                </a:solidFill>
              </a:defRPr>
            </a:lvl1pPr>
          </a:lstStyle>
          <a:p>
            <a:fld id="{46C38DEB-2EDB-D742-8978-732BE86CF6BF}" type="datetime1">
              <a:rPr lang="en-US" smtClean="0"/>
              <a:t>5/29/21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rgbClr val="002060"/>
                </a:solidFill>
              </a:defRPr>
            </a:lvl1pPr>
          </a:lstStyle>
          <a:p>
            <a:r>
              <a:rPr lang="en-US">
                <a:solidFill>
                  <a:srgbClr val="002060"/>
                </a:solidFill>
              </a:rPr>
              <a:t>Programming at the Hardware/Software Interface</a:t>
            </a:r>
            <a:endParaRPr lang="en-US" dirty="0">
              <a:solidFill>
                <a:srgbClr val="002060"/>
              </a:solidFill>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rgbClr val="002060"/>
                </a:solidFill>
              </a:defRPr>
            </a:lvl1pPr>
          </a:lstStyle>
          <a:p>
            <a:fld id="{B30C84D9-7A41-4FEB-892B-80917372DB87}" type="slidenum">
              <a:rPr lang="en-US" smtClean="0"/>
              <a:pPr/>
              <a:t>‹#›</a:t>
            </a:fld>
            <a:endParaRPr lang="en-US"/>
          </a:p>
        </p:txBody>
      </p:sp>
    </p:spTree>
    <p:extLst>
      <p:ext uri="{BB962C8B-B14F-4D97-AF65-F5344CB8AC3E}">
        <p14:creationId xmlns:p14="http://schemas.microsoft.com/office/powerpoint/2010/main" val="13774840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8" Type="http://schemas.openxmlformats.org/officeDocument/2006/relationships/hyperlink" Target="https://www.military.com/daily-news/2019/12/05/thousands-tricare-patients-billed-100-times-more-premium-glitch.html" TargetMode="External"/><Relationship Id="rId3" Type="http://schemas.openxmlformats.org/officeDocument/2006/relationships/image" Target="../media/image10.png"/><Relationship Id="rId7"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6.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hyperlink" Target="https://www.wsj.com/articles/berkshire-hathaways-stock-price-is-too-much-for-computers-11620168548"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4.0/" TargetMode="External"/><Relationship Id="rId2" Type="http://schemas.openxmlformats.org/officeDocument/2006/relationships/image" Target="../media/image3.png"/><Relationship Id="rId1" Type="http://schemas.openxmlformats.org/officeDocument/2006/relationships/slideLayout" Target="../slideLayouts/slideLayout4.xml"/><Relationship Id="rId6" Type="http://schemas.openxmlformats.org/officeDocument/2006/relationships/hyperlink" Target="https://www.greatriverlearning.com/product-details/1846" TargetMode="External"/><Relationship Id="rId5" Type="http://schemas.openxmlformats.org/officeDocument/2006/relationships/hyperlink" Target="https://github.com/PHSI-supplements/slides" TargetMode="External"/><Relationship Id="rId4" Type="http://schemas.openxmlformats.org/officeDocument/2006/relationships/hyperlink" Target="mailto:bohn@unl.edu"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30.xml"/><Relationship Id="rId1" Type="http://schemas.openxmlformats.org/officeDocument/2006/relationships/slideLayout" Target="../slideLayouts/slideLayout6.xml"/><Relationship Id="rId5" Type="http://schemas.openxmlformats.org/officeDocument/2006/relationships/image" Target="../media/image19.emf"/><Relationship Id="rId4" Type="http://schemas.openxmlformats.org/officeDocument/2006/relationships/image" Target="../media/image21.emf"/></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34.xml"/><Relationship Id="rId1" Type="http://schemas.openxmlformats.org/officeDocument/2006/relationships/slideLayout" Target="../slideLayouts/slideLayout4.xml"/><Relationship Id="rId5" Type="http://schemas.openxmlformats.org/officeDocument/2006/relationships/image" Target="../media/image22.emf"/><Relationship Id="rId4" Type="http://schemas.openxmlformats.org/officeDocument/2006/relationships/image" Target="../media/image19.emf"/></Relationships>
</file>

<file path=ppt/slides/_rels/slide48.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35.xml"/><Relationship Id="rId1" Type="http://schemas.openxmlformats.org/officeDocument/2006/relationships/slideLayout" Target="../slideLayouts/slideLayout4.xml"/><Relationship Id="rId5" Type="http://schemas.openxmlformats.org/officeDocument/2006/relationships/image" Target="../media/image19.emf"/><Relationship Id="rId4" Type="http://schemas.openxmlformats.org/officeDocument/2006/relationships/image" Target="../media/image18.emf"/></Relationships>
</file>

<file path=ppt/slides/_rels/slide49.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36.xml"/><Relationship Id="rId1" Type="http://schemas.openxmlformats.org/officeDocument/2006/relationships/slideLayout" Target="../slideLayouts/slideLayout2.xml"/><Relationship Id="rId5" Type="http://schemas.openxmlformats.org/officeDocument/2006/relationships/image" Target="../media/image19.emf"/><Relationship Id="rId4" Type="http://schemas.openxmlformats.org/officeDocument/2006/relationships/image" Target="../media/image18.emf"/></Relationships>
</file>

<file path=ppt/slides/_rels/slide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37.xml"/><Relationship Id="rId1" Type="http://schemas.openxmlformats.org/officeDocument/2006/relationships/slideLayout" Target="../slideLayouts/slideLayout2.xml"/><Relationship Id="rId5" Type="http://schemas.openxmlformats.org/officeDocument/2006/relationships/image" Target="../media/image19.emf"/><Relationship Id="rId4" Type="http://schemas.openxmlformats.org/officeDocument/2006/relationships/image" Target="../media/image18.emf"/></Relationships>
</file>

<file path=ppt/slides/_rels/slide5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image" Target="../media/image8.emf"/><Relationship Id="rId4" Type="http://schemas.openxmlformats.org/officeDocument/2006/relationships/image" Target="../media/image7.emf"/></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Arithmetic for Binary Computers (ABCs)</a:t>
            </a:r>
            <a:br>
              <a:rPr lang="en-US" dirty="0"/>
            </a:br>
            <a:br>
              <a:rPr lang="en-US" dirty="0"/>
            </a:br>
            <a:r>
              <a:rPr lang="en-US" dirty="0"/>
              <a:t>Floating Point Numbers</a:t>
            </a:r>
          </a:p>
        </p:txBody>
      </p:sp>
      <p:sp>
        <p:nvSpPr>
          <p:cNvPr id="3" name="Subtitle 2"/>
          <p:cNvSpPr>
            <a:spLocks noGrp="1"/>
          </p:cNvSpPr>
          <p:nvPr>
            <p:ph type="subTitle" idx="1"/>
          </p:nvPr>
        </p:nvSpPr>
        <p:spPr/>
        <p:txBody>
          <a:bodyPr/>
          <a:lstStyle/>
          <a:p>
            <a:r>
              <a:rPr lang="en-US" dirty="0"/>
              <a:t>Programming at the Hardware/Software Interface</a:t>
            </a:r>
          </a:p>
        </p:txBody>
      </p:sp>
      <p:sp>
        <p:nvSpPr>
          <p:cNvPr id="4" name="Footer Placeholder 3"/>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p:cNvSpPr>
            <a:spLocks noGrp="1"/>
          </p:cNvSpPr>
          <p:nvPr>
            <p:ph type="sldNum" sz="quarter" idx="12"/>
          </p:nvPr>
        </p:nvSpPr>
        <p:spPr/>
        <p:txBody>
          <a:bodyPr/>
          <a:lstStyle/>
          <a:p>
            <a:fld id="{B30C84D9-7A41-4FEB-892B-80917372DB87}" type="slidenum">
              <a:rPr lang="en-US" smtClean="0"/>
              <a:t>1</a:t>
            </a:fld>
            <a:endParaRPr lang="en-US"/>
          </a:p>
        </p:txBody>
      </p:sp>
    </p:spTree>
    <p:extLst>
      <p:ext uri="{BB962C8B-B14F-4D97-AF65-F5344CB8AC3E}">
        <p14:creationId xmlns:p14="http://schemas.microsoft.com/office/powerpoint/2010/main" val="40704037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E2011AFC-BD0D-1242-AFAF-CE967E6236B3}"/>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DF161DA3-1C00-5144-81B4-4AF671DD771C}"/>
              </a:ext>
            </a:extLst>
          </p:cNvPr>
          <p:cNvSpPr>
            <a:spLocks noGrp="1"/>
          </p:cNvSpPr>
          <p:nvPr>
            <p:ph type="sldNum" sz="quarter" idx="12"/>
          </p:nvPr>
        </p:nvSpPr>
        <p:spPr/>
        <p:txBody>
          <a:bodyPr/>
          <a:lstStyle/>
          <a:p>
            <a:fld id="{B30C84D9-7A41-4FEB-892B-80917372DB87}" type="slidenum">
              <a:rPr lang="en-US" smtClean="0"/>
              <a:t>10</a:t>
            </a:fld>
            <a:endParaRPr lang="en-US"/>
          </a:p>
        </p:txBody>
      </p:sp>
      <p:sp>
        <p:nvSpPr>
          <p:cNvPr id="7" name="Title 6">
            <a:extLst>
              <a:ext uri="{FF2B5EF4-FFF2-40B4-BE49-F238E27FC236}">
                <a16:creationId xmlns:a16="http://schemas.microsoft.com/office/drawing/2014/main" id="{4956804C-6981-C341-A17B-B0A5333041CD}"/>
              </a:ext>
            </a:extLst>
          </p:cNvPr>
          <p:cNvSpPr>
            <a:spLocks noGrp="1"/>
          </p:cNvSpPr>
          <p:nvPr>
            <p:ph type="title"/>
          </p:nvPr>
        </p:nvSpPr>
        <p:spPr/>
        <p:txBody>
          <a:bodyPr/>
          <a:lstStyle/>
          <a:p>
            <a:r>
              <a:rPr lang="en-US" dirty="0"/>
              <a:t>Digression:</a:t>
            </a:r>
            <a:br>
              <a:rPr lang="en-US" dirty="0"/>
            </a:br>
            <a:r>
              <a:rPr lang="en-US" dirty="0"/>
              <a:t>Decimal Fixed Point Value Hack</a:t>
            </a:r>
          </a:p>
        </p:txBody>
      </p:sp>
      <p:sp>
        <p:nvSpPr>
          <p:cNvPr id="8" name="Text Placeholder 7">
            <a:extLst>
              <a:ext uri="{FF2B5EF4-FFF2-40B4-BE49-F238E27FC236}">
                <a16:creationId xmlns:a16="http://schemas.microsoft.com/office/drawing/2014/main" id="{C5185E13-A738-AA4E-A856-CA1E1D1710E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7460987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C5A03230-BAFA-5B42-BA33-71B186DAB0EE}"/>
              </a:ext>
            </a:extLst>
          </p:cNvPr>
          <p:cNvSpPr>
            <a:spLocks noGrp="1"/>
          </p:cNvSpPr>
          <p:nvPr>
            <p:ph type="title"/>
          </p:nvPr>
        </p:nvSpPr>
        <p:spPr/>
        <p:txBody>
          <a:bodyPr/>
          <a:lstStyle/>
          <a:p>
            <a:r>
              <a:rPr lang="en-US" dirty="0"/>
              <a:t>Why Fixed Point Decimal?</a:t>
            </a:r>
          </a:p>
        </p:txBody>
      </p:sp>
      <p:sp>
        <p:nvSpPr>
          <p:cNvPr id="9" name="Content Placeholder 8">
            <a:extLst>
              <a:ext uri="{FF2B5EF4-FFF2-40B4-BE49-F238E27FC236}">
                <a16:creationId xmlns:a16="http://schemas.microsoft.com/office/drawing/2014/main" id="{A87FDE89-A8AB-A542-97F1-330631E64A80}"/>
              </a:ext>
            </a:extLst>
          </p:cNvPr>
          <p:cNvSpPr>
            <a:spLocks noGrp="1"/>
          </p:cNvSpPr>
          <p:nvPr>
            <p:ph sz="half" idx="1"/>
          </p:nvPr>
        </p:nvSpPr>
        <p:spPr>
          <a:xfrm>
            <a:off x="838200" y="1825625"/>
            <a:ext cx="5257800" cy="4351338"/>
          </a:xfrm>
        </p:spPr>
        <p:txBody>
          <a:bodyPr>
            <a:normAutofit/>
          </a:bodyPr>
          <a:lstStyle/>
          <a:p>
            <a:r>
              <a:rPr lang="en-US" dirty="0"/>
              <a:t>Floating point numbers solve the large/small problem</a:t>
            </a:r>
          </a:p>
          <a:p>
            <a:endParaRPr lang="en-US" dirty="0"/>
          </a:p>
          <a:p>
            <a:r>
              <a:rPr lang="en-US" dirty="0"/>
              <a:t>Floating point numbers do not solve the limits on representable fractions</a:t>
            </a:r>
          </a:p>
          <a:p>
            <a:endParaRPr lang="en-US" dirty="0"/>
          </a:p>
          <a:p>
            <a:r>
              <a:rPr lang="en-US" dirty="0"/>
              <a:t>Inability to represent 0.01 problematic for decimal currency</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11</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pic>
        <p:nvPicPr>
          <p:cNvPr id="11" name="Content Placeholder 2">
            <a:extLst>
              <a:ext uri="{FF2B5EF4-FFF2-40B4-BE49-F238E27FC236}">
                <a16:creationId xmlns:a16="http://schemas.microsoft.com/office/drawing/2014/main" id="{7963E414-093B-B946-BE0A-1F57113EF497}"/>
              </a:ext>
            </a:extLst>
          </p:cNvPr>
          <p:cNvPicPr>
            <a:picLocks noGrp="1" noChangeAspect="1"/>
          </p:cNvPicPr>
          <p:nvPr>
            <p:ph sz="half" idx="2"/>
          </p:nvPr>
        </p:nvPicPr>
        <p:blipFill>
          <a:blip r:embed="rId3"/>
          <a:stretch>
            <a:fillRect/>
          </a:stretch>
        </p:blipFill>
        <p:spPr>
          <a:xfrm>
            <a:off x="6470650" y="2216944"/>
            <a:ext cx="4584700" cy="3568700"/>
          </a:xfrm>
          <a:prstGeom prst="rect">
            <a:avLst/>
          </a:prstGeom>
        </p:spPr>
      </p:pic>
    </p:spTree>
    <p:extLst>
      <p:ext uri="{BB962C8B-B14F-4D97-AF65-F5344CB8AC3E}">
        <p14:creationId xmlns:p14="http://schemas.microsoft.com/office/powerpoint/2010/main" val="10532189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1469C9D2-CB82-C144-9822-A280DEE9A653}"/>
              </a:ext>
            </a:extLst>
          </p:cNvPr>
          <p:cNvSpPr>
            <a:spLocks noGrp="1"/>
          </p:cNvSpPr>
          <p:nvPr>
            <p:ph type="title"/>
          </p:nvPr>
        </p:nvSpPr>
        <p:spPr/>
        <p:txBody>
          <a:bodyPr/>
          <a:lstStyle/>
          <a:p>
            <a:r>
              <a:rPr lang="en-US" dirty="0"/>
              <a:t>Decimal Fixed Point Hack</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12</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pic>
        <p:nvPicPr>
          <p:cNvPr id="8" name="Content Placeholder 7">
            <a:extLst>
              <a:ext uri="{FF2B5EF4-FFF2-40B4-BE49-F238E27FC236}">
                <a16:creationId xmlns:a16="http://schemas.microsoft.com/office/drawing/2014/main" id="{C3149F04-96E2-D947-95B4-B29644AF7A8D}"/>
              </a:ext>
            </a:extLst>
          </p:cNvPr>
          <p:cNvPicPr>
            <a:picLocks noGrp="1" noChangeAspect="1"/>
          </p:cNvPicPr>
          <p:nvPr>
            <p:ph sz="half" idx="4294967295"/>
          </p:nvPr>
        </p:nvPicPr>
        <p:blipFill>
          <a:blip r:embed="rId3"/>
          <a:stretch>
            <a:fillRect/>
          </a:stretch>
        </p:blipFill>
        <p:spPr>
          <a:xfrm>
            <a:off x="8207869" y="3168550"/>
            <a:ext cx="3714893" cy="2746335"/>
          </a:xfrm>
          <a:prstGeom prst="rect">
            <a:avLst/>
          </a:prstGeom>
        </p:spPr>
      </p:pic>
      <p:sp>
        <p:nvSpPr>
          <p:cNvPr id="9" name="Rectangle 8">
            <a:extLst>
              <a:ext uri="{FF2B5EF4-FFF2-40B4-BE49-F238E27FC236}">
                <a16:creationId xmlns:a16="http://schemas.microsoft.com/office/drawing/2014/main" id="{ADDA56B9-E1C6-D143-A278-13DDE8A1B19E}"/>
              </a:ext>
            </a:extLst>
          </p:cNvPr>
          <p:cNvSpPr/>
          <p:nvPr/>
        </p:nvSpPr>
        <p:spPr>
          <a:xfrm>
            <a:off x="5855970" y="2804167"/>
            <a:ext cx="5956300" cy="253916"/>
          </a:xfrm>
          <a:prstGeom prst="rect">
            <a:avLst/>
          </a:prstGeom>
        </p:spPr>
        <p:txBody>
          <a:bodyPr wrap="square">
            <a:spAutoFit/>
          </a:bodyPr>
          <a:lstStyle/>
          <a:p>
            <a:r>
              <a:rPr lang="en-US" sz="1050" dirty="0">
                <a:hlinkClick r:id="rId4"/>
              </a:rPr>
              <a:t>https://www.wsj.com/articles/berkshire-hathaways-stock-price-is-too-much-for-computers-11620168548</a:t>
            </a:r>
            <a:endParaRPr lang="en-US" sz="1050" dirty="0"/>
          </a:p>
        </p:txBody>
      </p:sp>
      <p:pic>
        <p:nvPicPr>
          <p:cNvPr id="10" name="Picture 9">
            <a:extLst>
              <a:ext uri="{FF2B5EF4-FFF2-40B4-BE49-F238E27FC236}">
                <a16:creationId xmlns:a16="http://schemas.microsoft.com/office/drawing/2014/main" id="{149D512C-B034-3547-946D-E060E0996921}"/>
              </a:ext>
            </a:extLst>
          </p:cNvPr>
          <p:cNvPicPr>
            <a:picLocks noChangeAspect="1"/>
          </p:cNvPicPr>
          <p:nvPr/>
        </p:nvPicPr>
        <p:blipFill rotWithShape="1">
          <a:blip r:embed="rId5">
            <a:clrChange>
              <a:clrFrom>
                <a:srgbClr val="FFFFFF"/>
              </a:clrFrom>
              <a:clrTo>
                <a:srgbClr val="FFFFFF">
                  <a:alpha val="0"/>
                </a:srgbClr>
              </a:clrTo>
            </a:clrChange>
          </a:blip>
          <a:srcRect b="31752"/>
          <a:stretch/>
        </p:blipFill>
        <p:spPr>
          <a:xfrm>
            <a:off x="5855970" y="2333752"/>
            <a:ext cx="6118860" cy="496160"/>
          </a:xfrm>
          <a:prstGeom prst="rect">
            <a:avLst/>
          </a:prstGeom>
        </p:spPr>
      </p:pic>
      <p:sp>
        <p:nvSpPr>
          <p:cNvPr id="11" name="Oval 10">
            <a:extLst>
              <a:ext uri="{FF2B5EF4-FFF2-40B4-BE49-F238E27FC236}">
                <a16:creationId xmlns:a16="http://schemas.microsoft.com/office/drawing/2014/main" id="{416273DC-25C8-B842-9BA2-E86D5EC64968}"/>
              </a:ext>
            </a:extLst>
          </p:cNvPr>
          <p:cNvSpPr/>
          <p:nvPr/>
        </p:nvSpPr>
        <p:spPr>
          <a:xfrm>
            <a:off x="9848711" y="2519487"/>
            <a:ext cx="1658007" cy="310425"/>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BF1F639E-0B55-2043-8D97-D2AD25FB74B7}"/>
              </a:ext>
            </a:extLst>
          </p:cNvPr>
          <p:cNvPicPr>
            <a:picLocks noChangeAspect="1"/>
          </p:cNvPicPr>
          <p:nvPr/>
        </p:nvPicPr>
        <p:blipFill>
          <a:blip r:embed="rId6"/>
          <a:stretch>
            <a:fillRect/>
          </a:stretch>
        </p:blipFill>
        <p:spPr>
          <a:xfrm>
            <a:off x="469900" y="2735199"/>
            <a:ext cx="4757044" cy="2746335"/>
          </a:xfrm>
          <a:prstGeom prst="rect">
            <a:avLst/>
          </a:prstGeom>
        </p:spPr>
      </p:pic>
      <p:pic>
        <p:nvPicPr>
          <p:cNvPr id="14" name="Picture 13">
            <a:extLst>
              <a:ext uri="{FF2B5EF4-FFF2-40B4-BE49-F238E27FC236}">
                <a16:creationId xmlns:a16="http://schemas.microsoft.com/office/drawing/2014/main" id="{F3448C28-F0A7-954C-94A2-0270173E908A}"/>
              </a:ext>
            </a:extLst>
          </p:cNvPr>
          <p:cNvPicPr>
            <a:picLocks noChangeAspect="1"/>
          </p:cNvPicPr>
          <p:nvPr/>
        </p:nvPicPr>
        <p:blipFill>
          <a:blip r:embed="rId7">
            <a:clrChange>
              <a:clrFrom>
                <a:srgbClr val="FFFFFF"/>
              </a:clrFrom>
              <a:clrTo>
                <a:srgbClr val="FFFFFF">
                  <a:alpha val="0"/>
                </a:srgbClr>
              </a:clrTo>
            </a:clrChange>
          </a:blip>
          <a:stretch>
            <a:fillRect/>
          </a:stretch>
        </p:blipFill>
        <p:spPr>
          <a:xfrm>
            <a:off x="2260014" y="5481534"/>
            <a:ext cx="3848100" cy="850900"/>
          </a:xfrm>
          <a:prstGeom prst="rect">
            <a:avLst/>
          </a:prstGeom>
        </p:spPr>
      </p:pic>
      <p:sp>
        <p:nvSpPr>
          <p:cNvPr id="15" name="Rectangle 14">
            <a:extLst>
              <a:ext uri="{FF2B5EF4-FFF2-40B4-BE49-F238E27FC236}">
                <a16:creationId xmlns:a16="http://schemas.microsoft.com/office/drawing/2014/main" id="{B208C01A-AC9A-9843-9313-6BD247622772}"/>
              </a:ext>
            </a:extLst>
          </p:cNvPr>
          <p:cNvSpPr/>
          <p:nvPr/>
        </p:nvSpPr>
        <p:spPr>
          <a:xfrm>
            <a:off x="2260014" y="6205476"/>
            <a:ext cx="6977756" cy="253916"/>
          </a:xfrm>
          <a:prstGeom prst="rect">
            <a:avLst/>
          </a:prstGeom>
        </p:spPr>
        <p:txBody>
          <a:bodyPr wrap="square">
            <a:spAutoFit/>
          </a:bodyPr>
          <a:lstStyle/>
          <a:p>
            <a:r>
              <a:rPr lang="en-US" sz="1050" dirty="0">
                <a:hlinkClick r:id="rId8"/>
              </a:rPr>
              <a:t>https://www.military.com/daily-news/2019/12/05/thousands-tricare-patients-billed-100-times-more-premium-glitch.html</a:t>
            </a:r>
            <a:endParaRPr lang="en-US" sz="1050" dirty="0"/>
          </a:p>
        </p:txBody>
      </p:sp>
      <p:sp>
        <p:nvSpPr>
          <p:cNvPr id="17" name="Content Placeholder 2">
            <a:extLst>
              <a:ext uri="{FF2B5EF4-FFF2-40B4-BE49-F238E27FC236}">
                <a16:creationId xmlns:a16="http://schemas.microsoft.com/office/drawing/2014/main" id="{CC45A152-12B2-C84E-84A6-6F618DCBE789}"/>
              </a:ext>
            </a:extLst>
          </p:cNvPr>
          <p:cNvSpPr txBox="1">
            <a:spLocks/>
          </p:cNvSpPr>
          <p:nvPr/>
        </p:nvSpPr>
        <p:spPr>
          <a:xfrm>
            <a:off x="838200" y="1130196"/>
            <a:ext cx="10147300" cy="1911396"/>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r>
              <a:rPr lang="en-US" sz="2400" dirty="0"/>
              <a:t>If unit is a tenth/hundredth/thousandth/ten-thousandth/etc., then</a:t>
            </a:r>
            <a:br>
              <a:rPr lang="en-US" sz="2400" dirty="0"/>
            </a:br>
            <a:r>
              <a:rPr lang="en-US" sz="2400" dirty="0"/>
              <a:t>store as integer and use software to insert decimal point</a:t>
            </a:r>
          </a:p>
          <a:p>
            <a:pPr marL="285750" indent="-285750"/>
            <a:r>
              <a:rPr lang="en-US" sz="2400" dirty="0"/>
              <a:t>Can introduce pernicious bug</a:t>
            </a:r>
          </a:p>
          <a:p>
            <a:pPr marL="285750" indent="-285750"/>
            <a:r>
              <a:rPr lang="en-US" sz="2400" dirty="0"/>
              <a:t>Does </a:t>
            </a:r>
            <a:r>
              <a:rPr lang="en-US" sz="2400" i="1" dirty="0"/>
              <a:t>not</a:t>
            </a:r>
            <a:r>
              <a:rPr lang="en-US" sz="2400" dirty="0"/>
              <a:t> solve large/small problem </a:t>
            </a:r>
          </a:p>
        </p:txBody>
      </p:sp>
    </p:spTree>
    <p:extLst>
      <p:ext uri="{BB962C8B-B14F-4D97-AF65-F5344CB8AC3E}">
        <p14:creationId xmlns:p14="http://schemas.microsoft.com/office/powerpoint/2010/main" val="37356659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17">
                                            <p:txEl>
                                              <p:pRg st="0" end="0"/>
                                            </p:txEl>
                                          </p:spTgt>
                                        </p:tgtEl>
                                        <p:attrNameLst>
                                          <p:attrName>style.visibility</p:attrName>
                                        </p:attrNameLst>
                                      </p:cBhvr>
                                      <p:to>
                                        <p:strVal val="visible"/>
                                      </p:to>
                                    </p:set>
                                    <p:animEffect transition="in" filter="dissolve">
                                      <p:cBhvr>
                                        <p:cTn id="7" dur="500"/>
                                        <p:tgtEl>
                                          <p:spTgt spid="1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7">
                                            <p:txEl>
                                              <p:pRg st="1" end="1"/>
                                            </p:txEl>
                                          </p:spTgt>
                                        </p:tgtEl>
                                        <p:attrNameLst>
                                          <p:attrName>style.visibility</p:attrName>
                                        </p:attrNameLst>
                                      </p:cBhvr>
                                      <p:to>
                                        <p:strVal val="visible"/>
                                      </p:to>
                                    </p:set>
                                    <p:animEffect transition="in" filter="dissolve">
                                      <p:cBhvr>
                                        <p:cTn id="12" dur="500"/>
                                        <p:tgtEl>
                                          <p:spTgt spid="17">
                                            <p:txEl>
                                              <p:pRg st="1" end="1"/>
                                            </p:txEl>
                                          </p:spTgt>
                                        </p:tgtEl>
                                      </p:cBhvr>
                                    </p:animEffect>
                                  </p:childTnLst>
                                </p:cTn>
                              </p:par>
                              <p:par>
                                <p:cTn id="13" presetID="14" presetClass="entr" presetSubtype="5"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randombar(vertical)">
                                      <p:cBhvr>
                                        <p:cTn id="15" dur="500"/>
                                        <p:tgtEl>
                                          <p:spTgt spid="15"/>
                                        </p:tgtEl>
                                      </p:cBhvr>
                                    </p:animEffect>
                                  </p:childTnLst>
                                </p:cTn>
                              </p:par>
                              <p:par>
                                <p:cTn id="16" presetID="14" presetClass="entr" presetSubtype="5" fill="hold" nodeType="with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randombar(vertical)">
                                      <p:cBhvr>
                                        <p:cTn id="18" dur="500"/>
                                        <p:tgtEl>
                                          <p:spTgt spid="14"/>
                                        </p:tgtEl>
                                      </p:cBhvr>
                                    </p:animEffect>
                                  </p:childTnLst>
                                </p:cTn>
                              </p:par>
                              <p:par>
                                <p:cTn id="19" presetID="14" presetClass="entr" presetSubtype="5" fill="hold" nodeType="with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randombar(vertical)">
                                      <p:cBhvr>
                                        <p:cTn id="21" dur="500"/>
                                        <p:tgtEl>
                                          <p:spTgt spid="13"/>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grpId="0" nodeType="clickEffect">
                                  <p:stCondLst>
                                    <p:cond delay="0"/>
                                  </p:stCondLst>
                                  <p:childTnLst>
                                    <p:set>
                                      <p:cBhvr>
                                        <p:cTn id="25" dur="1" fill="hold">
                                          <p:stCondLst>
                                            <p:cond delay="0"/>
                                          </p:stCondLst>
                                        </p:cTn>
                                        <p:tgtEl>
                                          <p:spTgt spid="17">
                                            <p:txEl>
                                              <p:pRg st="2" end="2"/>
                                            </p:txEl>
                                          </p:spTgt>
                                        </p:tgtEl>
                                        <p:attrNameLst>
                                          <p:attrName>style.visibility</p:attrName>
                                        </p:attrNameLst>
                                      </p:cBhvr>
                                      <p:to>
                                        <p:strVal val="visible"/>
                                      </p:to>
                                    </p:set>
                                    <p:animEffect transition="in" filter="dissolve">
                                      <p:cBhvr>
                                        <p:cTn id="26" dur="500"/>
                                        <p:tgtEl>
                                          <p:spTgt spid="17">
                                            <p:txEl>
                                              <p:pRg st="2" end="2"/>
                                            </p:txEl>
                                          </p:spTgt>
                                        </p:tgtEl>
                                      </p:cBhvr>
                                    </p:animEffect>
                                  </p:childTnLst>
                                </p:cTn>
                              </p:par>
                              <p:par>
                                <p:cTn id="27" presetID="14" presetClass="entr" presetSubtype="5" fill="hold" nodeType="with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randombar(vertical)">
                                      <p:cBhvr>
                                        <p:cTn id="29" dur="500"/>
                                        <p:tgtEl>
                                          <p:spTgt spid="8"/>
                                        </p:tgtEl>
                                      </p:cBhvr>
                                    </p:animEffect>
                                  </p:childTnLst>
                                </p:cTn>
                              </p:par>
                              <p:par>
                                <p:cTn id="30" presetID="14" presetClass="entr" presetSubtype="5" fill="hold" grpId="0" nodeType="with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randombar(vertical)">
                                      <p:cBhvr>
                                        <p:cTn id="32" dur="500"/>
                                        <p:tgtEl>
                                          <p:spTgt spid="9"/>
                                        </p:tgtEl>
                                      </p:cBhvr>
                                    </p:animEffect>
                                  </p:childTnLst>
                                </p:cTn>
                              </p:par>
                              <p:par>
                                <p:cTn id="33" presetID="14" presetClass="entr" presetSubtype="5" fill="hold" nodeType="withEffect">
                                  <p:stCondLst>
                                    <p:cond delay="0"/>
                                  </p:stCondLst>
                                  <p:childTnLst>
                                    <p:set>
                                      <p:cBhvr>
                                        <p:cTn id="34" dur="1" fill="hold">
                                          <p:stCondLst>
                                            <p:cond delay="0"/>
                                          </p:stCondLst>
                                        </p:cTn>
                                        <p:tgtEl>
                                          <p:spTgt spid="10"/>
                                        </p:tgtEl>
                                        <p:attrNameLst>
                                          <p:attrName>style.visibility</p:attrName>
                                        </p:attrNameLst>
                                      </p:cBhvr>
                                      <p:to>
                                        <p:strVal val="visible"/>
                                      </p:to>
                                    </p:set>
                                    <p:animEffect transition="in" filter="randombar(vertical)">
                                      <p:cBhvr>
                                        <p:cTn id="35" dur="500"/>
                                        <p:tgtEl>
                                          <p:spTgt spid="10"/>
                                        </p:tgtEl>
                                      </p:cBhvr>
                                    </p:animEffect>
                                  </p:childTnLst>
                                </p:cTn>
                              </p:par>
                              <p:par>
                                <p:cTn id="36" presetID="21" presetClass="entr" presetSubtype="1" fill="hold" grpId="0" nodeType="withEffect">
                                  <p:stCondLst>
                                    <p:cond delay="0"/>
                                  </p:stCondLst>
                                  <p:childTnLst>
                                    <p:set>
                                      <p:cBhvr>
                                        <p:cTn id="37" dur="1" fill="hold">
                                          <p:stCondLst>
                                            <p:cond delay="0"/>
                                          </p:stCondLst>
                                        </p:cTn>
                                        <p:tgtEl>
                                          <p:spTgt spid="11"/>
                                        </p:tgtEl>
                                        <p:attrNameLst>
                                          <p:attrName>style.visibility</p:attrName>
                                        </p:attrNameLst>
                                      </p:cBhvr>
                                      <p:to>
                                        <p:strVal val="visible"/>
                                      </p:to>
                                    </p:set>
                                    <p:animEffect transition="in" filter="wheel(1)">
                                      <p:cBhvr>
                                        <p:cTn id="38"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animBg="1"/>
      <p:bldP spid="15" grpId="0"/>
      <p:bldP spid="17"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13</a:t>
            </a:fld>
            <a:endParaRPr lang="en-US"/>
          </a:p>
        </p:txBody>
      </p:sp>
      <p:sp>
        <p:nvSpPr>
          <p:cNvPr id="8" name="Title 7">
            <a:extLst>
              <a:ext uri="{FF2B5EF4-FFF2-40B4-BE49-F238E27FC236}">
                <a16:creationId xmlns:a16="http://schemas.microsoft.com/office/drawing/2014/main" id="{7A3ACD5B-1DEC-764D-9544-7FC2FB3786F6}"/>
              </a:ext>
            </a:extLst>
          </p:cNvPr>
          <p:cNvSpPr>
            <a:spLocks noGrp="1"/>
          </p:cNvSpPr>
          <p:nvPr>
            <p:ph type="title"/>
          </p:nvPr>
        </p:nvSpPr>
        <p:spPr/>
        <p:txBody>
          <a:bodyPr/>
          <a:lstStyle/>
          <a:p>
            <a:r>
              <a:rPr lang="en-US" dirty="0"/>
              <a:t>Floating Point Binary Numbers</a:t>
            </a:r>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idx="1"/>
          </p:nvPr>
        </p:nvSpPr>
        <p:spPr/>
        <p:txBody>
          <a:bodyPr/>
          <a:lstStyle/>
          <a:p>
            <a:r>
              <a:rPr lang="en-US" dirty="0"/>
              <a:t>Format</a:t>
            </a:r>
          </a:p>
        </p:txBody>
      </p:sp>
    </p:spTree>
    <p:extLst>
      <p:ext uri="{BB962C8B-B14F-4D97-AF65-F5344CB8AC3E}">
        <p14:creationId xmlns:p14="http://schemas.microsoft.com/office/powerpoint/2010/main" val="14437505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Floating Point Numbers:</a:t>
            </a:r>
            <a:br>
              <a:rPr lang="en-US" dirty="0"/>
            </a:br>
            <a:r>
              <a:rPr lang="en-US" dirty="0"/>
              <a:t>Nothing New</a:t>
            </a:r>
          </a:p>
        </p:txBody>
      </p:sp>
      <p:sp>
        <p:nvSpPr>
          <p:cNvPr id="8" name="Content Placeholder 7">
            <a:extLst>
              <a:ext uri="{FF2B5EF4-FFF2-40B4-BE49-F238E27FC236}">
                <a16:creationId xmlns:a16="http://schemas.microsoft.com/office/drawing/2014/main" id="{04CC0298-8ABB-404D-882E-5A8DCE79BE47}"/>
              </a:ext>
            </a:extLst>
          </p:cNvPr>
          <p:cNvSpPr>
            <a:spLocks noGrp="1"/>
          </p:cNvSpPr>
          <p:nvPr>
            <p:ph idx="1"/>
          </p:nvPr>
        </p:nvSpPr>
        <p:spPr/>
        <p:txBody>
          <a:bodyPr/>
          <a:lstStyle/>
          <a:p>
            <a:r>
              <a:rPr lang="en-US" i="1" dirty="0"/>
              <a:t>Floating point</a:t>
            </a:r>
            <a:r>
              <a:rPr lang="en-US" dirty="0"/>
              <a:t>: the radix-point “floats” among the significand’s digits; its position is defined by an exponential factor</a:t>
            </a:r>
          </a:p>
          <a:p>
            <a:endParaRPr lang="en-US" dirty="0"/>
          </a:p>
          <a:p>
            <a:r>
              <a:rPr lang="en-US" i="1" dirty="0"/>
              <a:t>Normalized floating point</a:t>
            </a:r>
            <a:r>
              <a:rPr lang="en-US" dirty="0"/>
              <a:t>: the integer portion of the significand consists of exactly one non-zero digit</a:t>
            </a:r>
            <a:endParaRPr lang="en-US" i="1" dirty="0"/>
          </a:p>
          <a:p>
            <a:endParaRPr lang="en-US" i="1" dirty="0"/>
          </a:p>
          <a:p>
            <a:r>
              <a:rPr lang="en-US" dirty="0"/>
              <a:t>“Scientific Notation” is normalized floating point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14</a:t>
            </a:fld>
            <a:endParaRPr lang="en-US" dirty="0"/>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pic>
        <p:nvPicPr>
          <p:cNvPr id="9" name="Picture 8">
            <a:extLst>
              <a:ext uri="{FF2B5EF4-FFF2-40B4-BE49-F238E27FC236}">
                <a16:creationId xmlns:a16="http://schemas.microsoft.com/office/drawing/2014/main" id="{5189373A-6B88-C446-956A-4A52F3CAFCCF}"/>
              </a:ext>
            </a:extLst>
          </p:cNvPr>
          <p:cNvPicPr>
            <a:picLocks noChangeAspect="1"/>
          </p:cNvPicPr>
          <p:nvPr/>
        </p:nvPicPr>
        <p:blipFill>
          <a:blip r:embed="rId2"/>
          <a:stretch>
            <a:fillRect/>
          </a:stretch>
        </p:blipFill>
        <p:spPr>
          <a:xfrm>
            <a:off x="4838700" y="5207000"/>
            <a:ext cx="2514600" cy="355600"/>
          </a:xfrm>
          <a:prstGeom prst="rect">
            <a:avLst/>
          </a:prstGeom>
        </p:spPr>
      </p:pic>
    </p:spTree>
    <p:extLst>
      <p:ext uri="{BB962C8B-B14F-4D97-AF65-F5344CB8AC3E}">
        <p14:creationId xmlns:p14="http://schemas.microsoft.com/office/powerpoint/2010/main" val="20839720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Floating Point Numbers:</a:t>
            </a:r>
            <a:br>
              <a:rPr lang="en-US" dirty="0"/>
            </a:br>
            <a:r>
              <a:rPr lang="en-US" dirty="0"/>
              <a:t>Nothing New</a:t>
            </a:r>
          </a:p>
        </p:txBody>
      </p:sp>
      <p:sp>
        <p:nvSpPr>
          <p:cNvPr id="8" name="Content Placeholder 7">
            <a:extLst>
              <a:ext uri="{FF2B5EF4-FFF2-40B4-BE49-F238E27FC236}">
                <a16:creationId xmlns:a16="http://schemas.microsoft.com/office/drawing/2014/main" id="{04CC0298-8ABB-404D-882E-5A8DCE79BE47}"/>
              </a:ext>
            </a:extLst>
          </p:cNvPr>
          <p:cNvSpPr>
            <a:spLocks noGrp="1"/>
          </p:cNvSpPr>
          <p:nvPr>
            <p:ph idx="1"/>
          </p:nvPr>
        </p:nvSpPr>
        <p:spPr/>
        <p:txBody>
          <a:bodyPr/>
          <a:lstStyle/>
          <a:p>
            <a:r>
              <a:rPr lang="en-US" i="1" dirty="0"/>
              <a:t>Floating point</a:t>
            </a:r>
            <a:r>
              <a:rPr lang="en-US" dirty="0"/>
              <a:t>: the radix-point “floats” among the significand’s digits; its position is defined by an exponential factor</a:t>
            </a:r>
          </a:p>
          <a:p>
            <a:endParaRPr lang="en-US" dirty="0"/>
          </a:p>
          <a:p>
            <a:r>
              <a:rPr lang="en-US" i="1" dirty="0"/>
              <a:t>Normalized floating point</a:t>
            </a:r>
            <a:r>
              <a:rPr lang="en-US" dirty="0"/>
              <a:t>: the integer portion of the significand consists of exactly one non-zero digit</a:t>
            </a:r>
            <a:endParaRPr lang="en-US" i="1" dirty="0"/>
          </a:p>
          <a:p>
            <a:endParaRPr lang="en-US" i="1" dirty="0"/>
          </a:p>
          <a:p>
            <a:r>
              <a:rPr lang="en-US" dirty="0"/>
              <a:t>“Scientific Notation” is normalized floating point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15</a:t>
            </a:fld>
            <a:endParaRPr lang="en-US" dirty="0"/>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pic>
        <p:nvPicPr>
          <p:cNvPr id="10" name="Picture 9">
            <a:extLst>
              <a:ext uri="{FF2B5EF4-FFF2-40B4-BE49-F238E27FC236}">
                <a16:creationId xmlns:a16="http://schemas.microsoft.com/office/drawing/2014/main" id="{75B265AB-E783-5A42-83AA-40500C1C2E1A}"/>
              </a:ext>
            </a:extLst>
          </p:cNvPr>
          <p:cNvPicPr>
            <a:picLocks noChangeAspect="1"/>
          </p:cNvPicPr>
          <p:nvPr/>
        </p:nvPicPr>
        <p:blipFill>
          <a:blip r:embed="rId2"/>
          <a:stretch>
            <a:fillRect/>
          </a:stretch>
        </p:blipFill>
        <p:spPr>
          <a:xfrm>
            <a:off x="2171700" y="5135563"/>
            <a:ext cx="7848600" cy="1041400"/>
          </a:xfrm>
          <a:prstGeom prst="rect">
            <a:avLst/>
          </a:prstGeom>
        </p:spPr>
      </p:pic>
    </p:spTree>
    <p:extLst>
      <p:ext uri="{BB962C8B-B14F-4D97-AF65-F5344CB8AC3E}">
        <p14:creationId xmlns:p14="http://schemas.microsoft.com/office/powerpoint/2010/main" val="15118671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IEEE Standard 754:</a:t>
            </a:r>
            <a:br>
              <a:rPr lang="en-US" dirty="0"/>
            </a:br>
            <a:r>
              <a:rPr lang="en-US" dirty="0"/>
              <a:t>Overview</a:t>
            </a:r>
          </a:p>
        </p:txBody>
      </p:sp>
      <p:sp>
        <p:nvSpPr>
          <p:cNvPr id="8" name="Content Placeholder 7">
            <a:extLst>
              <a:ext uri="{FF2B5EF4-FFF2-40B4-BE49-F238E27FC236}">
                <a16:creationId xmlns:a16="http://schemas.microsoft.com/office/drawing/2014/main" id="{8D3B1468-0160-D142-8EAA-72405AD06F9C}"/>
              </a:ext>
            </a:extLst>
          </p:cNvPr>
          <p:cNvSpPr>
            <a:spLocks noGrp="1"/>
          </p:cNvSpPr>
          <p:nvPr>
            <p:ph idx="1"/>
          </p:nvPr>
        </p:nvSpPr>
        <p:spPr>
          <a:xfrm>
            <a:off x="838200" y="1643062"/>
            <a:ext cx="10515600" cy="4895850"/>
          </a:xfrm>
        </p:spPr>
        <p:txBody>
          <a:bodyPr>
            <a:normAutofit/>
          </a:bodyPr>
          <a:lstStyle/>
          <a:p>
            <a:r>
              <a:rPr lang="en-US" dirty="0"/>
              <a:t>Uniform standard for floating point arithmetic</a:t>
            </a:r>
          </a:p>
          <a:p>
            <a:pPr lvl="1"/>
            <a:r>
              <a:rPr lang="en-US" dirty="0"/>
              <a:t>Established in 1985, updated in 2008</a:t>
            </a:r>
          </a:p>
          <a:p>
            <a:pPr lvl="1"/>
            <a:r>
              <a:rPr lang="en-US" dirty="0"/>
              <a:t>Before standard, many formats used</a:t>
            </a:r>
          </a:p>
          <a:p>
            <a:r>
              <a:rPr lang="en-US" dirty="0"/>
              <a:t>Supported by all major CPUs</a:t>
            </a:r>
          </a:p>
          <a:p>
            <a:r>
              <a:rPr lang="en-US" dirty="0"/>
              <a:t>Numerical properties more important than computational speed</a:t>
            </a:r>
          </a:p>
          <a:p>
            <a:pPr lvl="1"/>
            <a:r>
              <a:rPr lang="en-US" dirty="0"/>
              <a:t>Graceful overflow, underflow</a:t>
            </a:r>
          </a:p>
          <a:p>
            <a:pPr lvl="1"/>
            <a:r>
              <a:rPr lang="en-US" dirty="0"/>
              <a:t>Well-defined rounding</a:t>
            </a:r>
          </a:p>
          <a:p>
            <a:r>
              <a:rPr lang="en-US" dirty="0"/>
              <a:t>Can re-use integer comparators</a:t>
            </a:r>
          </a:p>
          <a:p>
            <a:pPr lvl="1"/>
            <a:r>
              <a:rPr lang="en-US" dirty="0"/>
              <a:t>0.0 has same encoding as 0</a:t>
            </a:r>
          </a:p>
          <a:p>
            <a:pPr lvl="1"/>
            <a:r>
              <a:rPr lang="en-US" dirty="0"/>
              <a:t>MSB is sign bit</a:t>
            </a:r>
          </a:p>
          <a:p>
            <a:pPr lvl="1"/>
            <a:r>
              <a:rPr lang="en-US" dirty="0"/>
              <a:t>If </a:t>
            </a:r>
            <a:r>
              <a:rPr lang="en-US" i="1" dirty="0" err="1"/>
              <a:t>a</a:t>
            </a:r>
            <a:r>
              <a:rPr lang="en-US" i="1" baseline="-25000" dirty="0" err="1"/>
              <a:t>f</a:t>
            </a:r>
            <a:r>
              <a:rPr lang="en-US" dirty="0"/>
              <a:t> &lt; </a:t>
            </a:r>
            <a:r>
              <a:rPr lang="en-US" i="1" dirty="0"/>
              <a:t>b</a:t>
            </a:r>
            <a:r>
              <a:rPr lang="en-US" i="1" baseline="-25000" dirty="0"/>
              <a:t>f</a:t>
            </a:r>
            <a:r>
              <a:rPr lang="en-US" dirty="0"/>
              <a:t> then same bits interpreted as integers implies </a:t>
            </a:r>
            <a:r>
              <a:rPr lang="en-US" i="1" dirty="0"/>
              <a:t>a</a:t>
            </a:r>
            <a:r>
              <a:rPr lang="en-US" i="1" baseline="-25000" dirty="0"/>
              <a:t>i</a:t>
            </a:r>
            <a:r>
              <a:rPr lang="en-US" dirty="0"/>
              <a:t> &lt; </a:t>
            </a:r>
            <a:r>
              <a:rPr lang="en-US" i="1" dirty="0"/>
              <a:t>b</a:t>
            </a:r>
            <a:r>
              <a:rPr lang="en-US" i="1" baseline="-25000" dirty="0"/>
              <a:t>i</a:t>
            </a: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16</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9158871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CE32CF2-A062-914F-AA96-EA3358AB91B8}"/>
              </a:ext>
            </a:extLst>
          </p:cNvPr>
          <p:cNvSpPr>
            <a:spLocks noGrp="1"/>
          </p:cNvSpPr>
          <p:nvPr>
            <p:ph type="title"/>
          </p:nvPr>
        </p:nvSpPr>
        <p:spPr/>
        <p:txBody>
          <a:bodyPr/>
          <a:lstStyle/>
          <a:p>
            <a:r>
              <a:rPr lang="en-US" dirty="0"/>
              <a:t>IEEE Standard 754:</a:t>
            </a:r>
            <a:br>
              <a:rPr lang="en-US" dirty="0"/>
            </a:br>
            <a:r>
              <a:rPr lang="en-US" dirty="0"/>
              <a:t>Representation</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17</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53D41E67-16F9-574A-93B1-C3E10204E850}"/>
              </a:ext>
            </a:extLst>
          </p:cNvPr>
          <p:cNvGrpSpPr/>
          <p:nvPr/>
        </p:nvGrpSpPr>
        <p:grpSpPr>
          <a:xfrm>
            <a:off x="1828800" y="1854200"/>
            <a:ext cx="8534400" cy="685800"/>
            <a:chOff x="952500" y="1981200"/>
            <a:chExt cx="8534400" cy="685800"/>
          </a:xfrm>
        </p:grpSpPr>
        <p:sp>
          <p:nvSpPr>
            <p:cNvPr id="11" name="Rectangle 10">
              <a:extLst>
                <a:ext uri="{FF2B5EF4-FFF2-40B4-BE49-F238E27FC236}">
                  <a16:creationId xmlns:a16="http://schemas.microsoft.com/office/drawing/2014/main" id="{7C37548D-0341-5A4B-8567-E334B5BDD7C7}"/>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15123A16-6045-6344-8BFA-ACA4F9B0A928}"/>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EE7DEF2C-5965-E44A-B61D-5FD20D0A76D7}"/>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T</a:t>
              </a:r>
            </a:p>
          </p:txBody>
        </p:sp>
      </p:grpSp>
      <p:pic>
        <p:nvPicPr>
          <p:cNvPr id="14" name="Picture 13">
            <a:extLst>
              <a:ext uri="{FF2B5EF4-FFF2-40B4-BE49-F238E27FC236}">
                <a16:creationId xmlns:a16="http://schemas.microsoft.com/office/drawing/2014/main" id="{14B1C84E-7732-904F-87D2-18023849535B}"/>
              </a:ext>
            </a:extLst>
          </p:cNvPr>
          <p:cNvPicPr>
            <a:picLocks noChangeAspect="1"/>
          </p:cNvPicPr>
          <p:nvPr/>
        </p:nvPicPr>
        <p:blipFill>
          <a:blip r:embed="rId3"/>
          <a:stretch>
            <a:fillRect/>
          </a:stretch>
        </p:blipFill>
        <p:spPr>
          <a:xfrm>
            <a:off x="4146550" y="4081713"/>
            <a:ext cx="3898900" cy="1206500"/>
          </a:xfrm>
          <a:prstGeom prst="rect">
            <a:avLst/>
          </a:prstGeom>
        </p:spPr>
      </p:pic>
      <p:sp>
        <p:nvSpPr>
          <p:cNvPr id="15" name="Rounded Rectangular Callout 14">
            <a:extLst>
              <a:ext uri="{FF2B5EF4-FFF2-40B4-BE49-F238E27FC236}">
                <a16:creationId xmlns:a16="http://schemas.microsoft.com/office/drawing/2014/main" id="{01EFA8CD-5F6B-E240-8CD6-9EA3C889D8DE}"/>
              </a:ext>
            </a:extLst>
          </p:cNvPr>
          <p:cNvSpPr/>
          <p:nvPr/>
        </p:nvSpPr>
        <p:spPr>
          <a:xfrm>
            <a:off x="6311900" y="3429000"/>
            <a:ext cx="2082800" cy="482600"/>
          </a:xfrm>
          <a:prstGeom prst="wedgeRoundRectCallout">
            <a:avLst>
              <a:gd name="adj1" fmla="val -42785"/>
              <a:gd name="adj2" fmla="val 109869"/>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significand</a:t>
            </a:r>
          </a:p>
        </p:txBody>
      </p:sp>
      <p:sp>
        <p:nvSpPr>
          <p:cNvPr id="16" name="Rounded Rectangular Callout 15">
            <a:extLst>
              <a:ext uri="{FF2B5EF4-FFF2-40B4-BE49-F238E27FC236}">
                <a16:creationId xmlns:a16="http://schemas.microsoft.com/office/drawing/2014/main" id="{17EB9830-EC2A-6E4F-9A51-5ABCEBA4FC8E}"/>
              </a:ext>
            </a:extLst>
          </p:cNvPr>
          <p:cNvSpPr/>
          <p:nvPr/>
        </p:nvSpPr>
        <p:spPr>
          <a:xfrm>
            <a:off x="6070600" y="5701631"/>
            <a:ext cx="2082800" cy="482600"/>
          </a:xfrm>
          <a:prstGeom prst="wedgeRoundRectCallout">
            <a:avLst>
              <a:gd name="adj1" fmla="val -20834"/>
              <a:gd name="adj2" fmla="val -158552"/>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fractional portion of significand</a:t>
            </a:r>
          </a:p>
        </p:txBody>
      </p:sp>
      <p:sp>
        <p:nvSpPr>
          <p:cNvPr id="17" name="Rounded Rectangular Callout 16">
            <a:extLst>
              <a:ext uri="{FF2B5EF4-FFF2-40B4-BE49-F238E27FC236}">
                <a16:creationId xmlns:a16="http://schemas.microsoft.com/office/drawing/2014/main" id="{45964F1B-3B91-E749-820D-103450F2E59D}"/>
              </a:ext>
            </a:extLst>
          </p:cNvPr>
          <p:cNvSpPr/>
          <p:nvPr/>
        </p:nvSpPr>
        <p:spPr>
          <a:xfrm>
            <a:off x="8737600" y="4318001"/>
            <a:ext cx="2082800" cy="482600"/>
          </a:xfrm>
          <a:prstGeom prst="wedgeRoundRectCallout">
            <a:avLst>
              <a:gd name="adj1" fmla="val -81809"/>
              <a:gd name="adj2" fmla="val -79605"/>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exponent</a:t>
            </a:r>
          </a:p>
        </p:txBody>
      </p:sp>
      <p:sp>
        <p:nvSpPr>
          <p:cNvPr id="18" name="Rounded Rectangular Callout 17">
            <a:extLst>
              <a:ext uri="{FF2B5EF4-FFF2-40B4-BE49-F238E27FC236}">
                <a16:creationId xmlns:a16="http://schemas.microsoft.com/office/drawing/2014/main" id="{5C5B7A44-B0BD-4E4C-A059-68E535B1C918}"/>
              </a:ext>
            </a:extLst>
          </p:cNvPr>
          <p:cNvSpPr/>
          <p:nvPr/>
        </p:nvSpPr>
        <p:spPr>
          <a:xfrm>
            <a:off x="2400300" y="3429000"/>
            <a:ext cx="2368926" cy="755399"/>
          </a:xfrm>
          <a:prstGeom prst="wedgeRoundRectCallout">
            <a:avLst>
              <a:gd name="adj1" fmla="val -102"/>
              <a:gd name="adj2" fmla="val -195394"/>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encoding of exponent</a:t>
            </a:r>
            <a:br>
              <a:rPr lang="en-US" dirty="0">
                <a:solidFill>
                  <a:srgbClr val="FFFF00"/>
                </a:solidFill>
              </a:rPr>
            </a:br>
            <a:r>
              <a:rPr lang="en-US" dirty="0">
                <a:solidFill>
                  <a:srgbClr val="FFFF00"/>
                </a:solidFill>
              </a:rPr>
              <a:t>(not the exponent)</a:t>
            </a:r>
          </a:p>
        </p:txBody>
      </p:sp>
      <p:sp>
        <p:nvSpPr>
          <p:cNvPr id="19" name="Rounded Rectangular Callout 18">
            <a:extLst>
              <a:ext uri="{FF2B5EF4-FFF2-40B4-BE49-F238E27FC236}">
                <a16:creationId xmlns:a16="http://schemas.microsoft.com/office/drawing/2014/main" id="{230D86F1-F63A-234D-9A37-8A7B70D0BB70}"/>
              </a:ext>
            </a:extLst>
          </p:cNvPr>
          <p:cNvSpPr/>
          <p:nvPr/>
        </p:nvSpPr>
        <p:spPr>
          <a:xfrm>
            <a:off x="7575550" y="514393"/>
            <a:ext cx="2444750" cy="755399"/>
          </a:xfrm>
          <a:prstGeom prst="wedgeRoundRectCallout">
            <a:avLst>
              <a:gd name="adj1" fmla="val -75712"/>
              <a:gd name="adj2" fmla="val 159346"/>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encoding of significand</a:t>
            </a:r>
            <a:br>
              <a:rPr lang="en-US" dirty="0">
                <a:solidFill>
                  <a:srgbClr val="FFFF00"/>
                </a:solidFill>
              </a:rPr>
            </a:br>
            <a:r>
              <a:rPr lang="en-US" dirty="0">
                <a:solidFill>
                  <a:srgbClr val="FFFF00"/>
                </a:solidFill>
              </a:rPr>
              <a:t>(not the significand)</a:t>
            </a:r>
          </a:p>
        </p:txBody>
      </p:sp>
      <p:sp>
        <p:nvSpPr>
          <p:cNvPr id="21" name="Rounded Rectangular Callout 20">
            <a:extLst>
              <a:ext uri="{FF2B5EF4-FFF2-40B4-BE49-F238E27FC236}">
                <a16:creationId xmlns:a16="http://schemas.microsoft.com/office/drawing/2014/main" id="{EF186C7C-DF05-6F48-9C65-C1865E8299E2}"/>
              </a:ext>
            </a:extLst>
          </p:cNvPr>
          <p:cNvSpPr/>
          <p:nvPr/>
        </p:nvSpPr>
        <p:spPr>
          <a:xfrm>
            <a:off x="88900" y="3187700"/>
            <a:ext cx="2082800" cy="482600"/>
          </a:xfrm>
          <a:prstGeom prst="wedgeRoundRectCallout">
            <a:avLst>
              <a:gd name="adj1" fmla="val 42581"/>
              <a:gd name="adj2" fmla="val -216446"/>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sign bit</a:t>
            </a:r>
          </a:p>
        </p:txBody>
      </p:sp>
      <p:sp>
        <p:nvSpPr>
          <p:cNvPr id="22" name="Rounded Rectangular Callout 21">
            <a:extLst>
              <a:ext uri="{FF2B5EF4-FFF2-40B4-BE49-F238E27FC236}">
                <a16:creationId xmlns:a16="http://schemas.microsoft.com/office/drawing/2014/main" id="{B0E2B360-C8AF-0042-8E6E-30718D4ECA44}"/>
              </a:ext>
            </a:extLst>
          </p:cNvPr>
          <p:cNvSpPr/>
          <p:nvPr/>
        </p:nvSpPr>
        <p:spPr>
          <a:xfrm>
            <a:off x="8978900" y="2748881"/>
            <a:ext cx="2082800" cy="482600"/>
          </a:xfrm>
          <a:prstGeom prst="wedgeRoundRectCallout">
            <a:avLst>
              <a:gd name="adj1" fmla="val -20834"/>
              <a:gd name="adj2" fmla="val -158552"/>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fractional portion of significand</a:t>
            </a:r>
          </a:p>
        </p:txBody>
      </p:sp>
    </p:spTree>
    <p:extLst>
      <p:ext uri="{BB962C8B-B14F-4D97-AF65-F5344CB8AC3E}">
        <p14:creationId xmlns:p14="http://schemas.microsoft.com/office/powerpoint/2010/main" val="34637766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randombar(vertical)">
                                      <p:cBhvr>
                                        <p:cTn id="7" dur="500"/>
                                        <p:tgtEl>
                                          <p:spTgt spid="19"/>
                                        </p:tgtEl>
                                      </p:cBhvr>
                                    </p:animEffect>
                                  </p:childTnLst>
                                </p:cTn>
                              </p:par>
                              <p:par>
                                <p:cTn id="8" presetID="14" presetClass="entr" presetSubtype="5"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randombar(vertical)">
                                      <p:cBhvr>
                                        <p:cTn id="10" dur="500"/>
                                        <p:tgtEl>
                                          <p:spTgt spid="21"/>
                                        </p:tgtEl>
                                      </p:cBhvr>
                                    </p:animEffect>
                                  </p:childTnLst>
                                </p:cTn>
                              </p:par>
                              <p:par>
                                <p:cTn id="11" presetID="14" presetClass="entr" presetSubtype="5" fill="hold" grpId="0" nodeType="withEffect">
                                  <p:stCondLst>
                                    <p:cond delay="0"/>
                                  </p:stCondLst>
                                  <p:childTnLst>
                                    <p:set>
                                      <p:cBhvr>
                                        <p:cTn id="12" dur="1" fill="hold">
                                          <p:stCondLst>
                                            <p:cond delay="0"/>
                                          </p:stCondLst>
                                        </p:cTn>
                                        <p:tgtEl>
                                          <p:spTgt spid="18"/>
                                        </p:tgtEl>
                                        <p:attrNameLst>
                                          <p:attrName>style.visibility</p:attrName>
                                        </p:attrNameLst>
                                      </p:cBhvr>
                                      <p:to>
                                        <p:strVal val="visible"/>
                                      </p:to>
                                    </p:set>
                                    <p:animEffect transition="in" filter="randombar(vertical)">
                                      <p:cBhvr>
                                        <p:cTn id="13" dur="500"/>
                                        <p:tgtEl>
                                          <p:spTgt spid="18"/>
                                        </p:tgtEl>
                                      </p:cBhvr>
                                    </p:animEffect>
                                  </p:childTnLst>
                                </p:cTn>
                              </p:par>
                            </p:childTnLst>
                          </p:cTn>
                        </p:par>
                      </p:childTnLst>
                    </p:cTn>
                  </p:par>
                  <p:par>
                    <p:cTn id="14" fill="hold">
                      <p:stCondLst>
                        <p:cond delay="indefinite"/>
                      </p:stCondLst>
                      <p:childTnLst>
                        <p:par>
                          <p:cTn id="15" fill="hold">
                            <p:stCondLst>
                              <p:cond delay="0"/>
                            </p:stCondLst>
                            <p:childTnLst>
                              <p:par>
                                <p:cTn id="16" presetID="14" presetClass="entr" presetSubtype="5" fill="hold" grpId="0" nodeType="clickEffect">
                                  <p:stCondLst>
                                    <p:cond delay="0"/>
                                  </p:stCondLst>
                                  <p:childTnLst>
                                    <p:set>
                                      <p:cBhvr>
                                        <p:cTn id="17" dur="1" fill="hold">
                                          <p:stCondLst>
                                            <p:cond delay="0"/>
                                          </p:stCondLst>
                                        </p:cTn>
                                        <p:tgtEl>
                                          <p:spTgt spid="22"/>
                                        </p:tgtEl>
                                        <p:attrNameLst>
                                          <p:attrName>style.visibility</p:attrName>
                                        </p:attrNameLst>
                                      </p:cBhvr>
                                      <p:to>
                                        <p:strVal val="visible"/>
                                      </p:to>
                                    </p:set>
                                    <p:animEffect transition="in" filter="randombar(vertical)">
                                      <p:cBhvr>
                                        <p:cTn id="18" dur="500"/>
                                        <p:tgtEl>
                                          <p:spTgt spid="22"/>
                                        </p:tgtEl>
                                      </p:cBhvr>
                                    </p:animEffect>
                                  </p:childTnLst>
                                </p:cTn>
                              </p:par>
                              <p:par>
                                <p:cTn id="19" presetID="14" presetClass="entr" presetSubtype="5" fill="hold" grpId="0" nodeType="withEffect">
                                  <p:stCondLst>
                                    <p:cond delay="0"/>
                                  </p:stCondLst>
                                  <p:childTnLst>
                                    <p:set>
                                      <p:cBhvr>
                                        <p:cTn id="20" dur="1" fill="hold">
                                          <p:stCondLst>
                                            <p:cond delay="0"/>
                                          </p:stCondLst>
                                        </p:cTn>
                                        <p:tgtEl>
                                          <p:spTgt spid="15"/>
                                        </p:tgtEl>
                                        <p:attrNameLst>
                                          <p:attrName>style.visibility</p:attrName>
                                        </p:attrNameLst>
                                      </p:cBhvr>
                                      <p:to>
                                        <p:strVal val="visible"/>
                                      </p:to>
                                    </p:set>
                                    <p:animEffect transition="in" filter="randombar(vertical)">
                                      <p:cBhvr>
                                        <p:cTn id="21" dur="500"/>
                                        <p:tgtEl>
                                          <p:spTgt spid="15"/>
                                        </p:tgtEl>
                                      </p:cBhvr>
                                    </p:animEffect>
                                  </p:childTnLst>
                                </p:cTn>
                              </p:par>
                              <p:par>
                                <p:cTn id="22" presetID="14" presetClass="entr" presetSubtype="5" fill="hold" grpId="0" nodeType="withEffect">
                                  <p:stCondLst>
                                    <p:cond delay="0"/>
                                  </p:stCondLst>
                                  <p:childTnLst>
                                    <p:set>
                                      <p:cBhvr>
                                        <p:cTn id="23" dur="1" fill="hold">
                                          <p:stCondLst>
                                            <p:cond delay="0"/>
                                          </p:stCondLst>
                                        </p:cTn>
                                        <p:tgtEl>
                                          <p:spTgt spid="17"/>
                                        </p:tgtEl>
                                        <p:attrNameLst>
                                          <p:attrName>style.visibility</p:attrName>
                                        </p:attrNameLst>
                                      </p:cBhvr>
                                      <p:to>
                                        <p:strVal val="visible"/>
                                      </p:to>
                                    </p:set>
                                    <p:animEffect transition="in" filter="randombar(vertical)">
                                      <p:cBhvr>
                                        <p:cTn id="24" dur="500"/>
                                        <p:tgtEl>
                                          <p:spTgt spid="17"/>
                                        </p:tgtEl>
                                      </p:cBhvr>
                                    </p:animEffect>
                                  </p:childTnLst>
                                </p:cTn>
                              </p:par>
                              <p:par>
                                <p:cTn id="25" presetID="14" presetClass="entr" presetSubtype="5" fill="hold" grpId="0" nodeType="with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randombar(vertical)">
                                      <p:cBhvr>
                                        <p:cTn id="2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8" grpId="0" animBg="1"/>
      <p:bldP spid="19" grpId="0" animBg="1"/>
      <p:bldP spid="21" grpId="0" animBg="1"/>
      <p:bldP spid="22"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CE32CF2-A062-914F-AA96-EA3358AB91B8}"/>
              </a:ext>
            </a:extLst>
          </p:cNvPr>
          <p:cNvSpPr>
            <a:spLocks noGrp="1"/>
          </p:cNvSpPr>
          <p:nvPr>
            <p:ph type="title"/>
          </p:nvPr>
        </p:nvSpPr>
        <p:spPr/>
        <p:txBody>
          <a:bodyPr/>
          <a:lstStyle/>
          <a:p>
            <a:r>
              <a:rPr lang="en-US" dirty="0"/>
              <a:t>IEEE Standard 754:</a:t>
            </a:r>
            <a:br>
              <a:rPr lang="en-US" dirty="0"/>
            </a:br>
            <a:r>
              <a:rPr lang="en-US" dirty="0"/>
              <a:t>Representation</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18</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53D41E67-16F9-574A-93B1-C3E10204E850}"/>
              </a:ext>
            </a:extLst>
          </p:cNvPr>
          <p:cNvGrpSpPr/>
          <p:nvPr/>
        </p:nvGrpSpPr>
        <p:grpSpPr>
          <a:xfrm>
            <a:off x="1828800" y="1854200"/>
            <a:ext cx="8534400" cy="685800"/>
            <a:chOff x="952500" y="1981200"/>
            <a:chExt cx="8534400" cy="685800"/>
          </a:xfrm>
        </p:grpSpPr>
        <p:sp>
          <p:nvSpPr>
            <p:cNvPr id="11" name="Rectangle 10">
              <a:extLst>
                <a:ext uri="{FF2B5EF4-FFF2-40B4-BE49-F238E27FC236}">
                  <a16:creationId xmlns:a16="http://schemas.microsoft.com/office/drawing/2014/main" id="{7C37548D-0341-5A4B-8567-E334B5BDD7C7}"/>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15123A16-6045-6344-8BFA-ACA4F9B0A928}"/>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EE7DEF2C-5965-E44A-B61D-5FD20D0A76D7}"/>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3" name="Picture 2">
            <a:extLst>
              <a:ext uri="{FF2B5EF4-FFF2-40B4-BE49-F238E27FC236}">
                <a16:creationId xmlns:a16="http://schemas.microsoft.com/office/drawing/2014/main" id="{75FBE979-ED4C-A74F-AA67-2BDBFAADA95E}"/>
              </a:ext>
            </a:extLst>
          </p:cNvPr>
          <p:cNvPicPr>
            <a:picLocks noChangeAspect="1"/>
          </p:cNvPicPr>
          <p:nvPr/>
        </p:nvPicPr>
        <p:blipFill>
          <a:blip r:embed="rId3"/>
          <a:stretch>
            <a:fillRect/>
          </a:stretch>
        </p:blipFill>
        <p:spPr>
          <a:xfrm>
            <a:off x="2736850" y="4024563"/>
            <a:ext cx="6642100" cy="1270000"/>
          </a:xfrm>
          <a:prstGeom prst="rect">
            <a:avLst/>
          </a:prstGeom>
        </p:spPr>
      </p:pic>
    </p:spTree>
    <p:extLst>
      <p:ext uri="{BB962C8B-B14F-4D97-AF65-F5344CB8AC3E}">
        <p14:creationId xmlns:p14="http://schemas.microsoft.com/office/powerpoint/2010/main" val="1616626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1BA86CF-F84A-6F4D-A65D-0CCD24F98419}"/>
              </a:ext>
            </a:extLst>
          </p:cNvPr>
          <p:cNvSpPr>
            <a:spLocks noGrp="1"/>
          </p:cNvSpPr>
          <p:nvPr>
            <p:ph type="title"/>
          </p:nvPr>
        </p:nvSpPr>
        <p:spPr/>
        <p:txBody>
          <a:bodyPr/>
          <a:lstStyle/>
          <a:p>
            <a:r>
              <a:rPr lang="en-US" dirty="0"/>
              <a:t>IEEE Standard 754:</a:t>
            </a:r>
            <a:br>
              <a:rPr lang="en-US" dirty="0"/>
            </a:br>
            <a:r>
              <a:rPr lang="en-US" dirty="0"/>
              <a:t>Precision Options</a:t>
            </a:r>
          </a:p>
        </p:txBody>
      </p:sp>
      <p:sp>
        <p:nvSpPr>
          <p:cNvPr id="40" name="Content Placeholder 39">
            <a:extLst>
              <a:ext uri="{FF2B5EF4-FFF2-40B4-BE49-F238E27FC236}">
                <a16:creationId xmlns:a16="http://schemas.microsoft.com/office/drawing/2014/main" id="{6ABCFC55-ED84-944F-88ED-A49B7AC42846}"/>
              </a:ext>
            </a:extLst>
          </p:cNvPr>
          <p:cNvSpPr>
            <a:spLocks noGrp="1"/>
          </p:cNvSpPr>
          <p:nvPr>
            <p:ph sz="half" idx="2"/>
          </p:nvPr>
        </p:nvSpPr>
        <p:spPr>
          <a:xfrm>
            <a:off x="6689730" y="1713413"/>
            <a:ext cx="5962736" cy="5008061"/>
          </a:xfrm>
        </p:spPr>
        <p:txBody>
          <a:bodyPr>
            <a:normAutofit/>
          </a:bodyPr>
          <a:lstStyle/>
          <a:p>
            <a:r>
              <a:rPr lang="en-US" dirty="0"/>
              <a:t>binary16</a:t>
            </a:r>
            <a:br>
              <a:rPr lang="en-US" dirty="0"/>
            </a:br>
            <a:r>
              <a:rPr lang="en-US" dirty="0"/>
              <a:t>informally, “half precision”</a:t>
            </a:r>
          </a:p>
          <a:p>
            <a:r>
              <a:rPr lang="en-US" dirty="0"/>
              <a:t>binary32</a:t>
            </a:r>
            <a:br>
              <a:rPr lang="en-US" dirty="0"/>
            </a:br>
            <a:r>
              <a:rPr lang="en-US" dirty="0"/>
              <a:t>“single precision” in IEEE 754-1985</a:t>
            </a:r>
            <a:br>
              <a:rPr lang="en-US" dirty="0"/>
            </a:br>
            <a:r>
              <a:rPr lang="en-US" dirty="0">
                <a:latin typeface="Lucida Console" panose="020B0609040504020204" pitchFamily="49" charset="0"/>
              </a:rPr>
              <a:t>float</a:t>
            </a:r>
            <a:r>
              <a:rPr lang="en-US" dirty="0"/>
              <a:t> in C</a:t>
            </a:r>
          </a:p>
          <a:p>
            <a:r>
              <a:rPr lang="en-US" dirty="0"/>
              <a:t>binary64</a:t>
            </a:r>
            <a:br>
              <a:rPr lang="en-US" dirty="0"/>
            </a:br>
            <a:r>
              <a:rPr lang="en-US" dirty="0"/>
              <a:t>“double precision” in IEEE 754-1985</a:t>
            </a:r>
            <a:br>
              <a:rPr lang="en-US" dirty="0"/>
            </a:br>
            <a:r>
              <a:rPr lang="en-US" dirty="0">
                <a:latin typeface="Lucida Console" panose="020B0609040504020204" pitchFamily="49" charset="0"/>
              </a:rPr>
              <a:t>double</a:t>
            </a:r>
            <a:r>
              <a:rPr lang="en-US" dirty="0"/>
              <a:t> in C</a:t>
            </a:r>
          </a:p>
          <a:p>
            <a:r>
              <a:rPr lang="en-US" dirty="0"/>
              <a:t>binary128</a:t>
            </a:r>
            <a:br>
              <a:rPr lang="en-US" dirty="0"/>
            </a:br>
            <a:r>
              <a:rPr lang="en-US" dirty="0"/>
              <a:t>informally, “quad precision”</a:t>
            </a:r>
            <a:br>
              <a:rPr lang="en-US" dirty="0"/>
            </a:br>
            <a:r>
              <a:rPr lang="en-US" dirty="0"/>
              <a:t>sometimes </a:t>
            </a:r>
            <a:r>
              <a:rPr lang="en-US" dirty="0">
                <a:latin typeface="Lucida Console" panose="020B0609040504020204" pitchFamily="49" charset="0"/>
              </a:rPr>
              <a:t>long double</a:t>
            </a:r>
            <a:r>
              <a:rPr lang="en-US" dirty="0"/>
              <a:t> in C</a:t>
            </a:r>
          </a:p>
          <a:p>
            <a:endParaRPr lang="en-US" dirty="0"/>
          </a:p>
          <a:p>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19</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38" name="Group 37">
            <a:extLst>
              <a:ext uri="{FF2B5EF4-FFF2-40B4-BE49-F238E27FC236}">
                <a16:creationId xmlns:a16="http://schemas.microsoft.com/office/drawing/2014/main" id="{F77120A4-65A5-7044-B384-611009C2B0C1}"/>
              </a:ext>
            </a:extLst>
          </p:cNvPr>
          <p:cNvGrpSpPr/>
          <p:nvPr/>
        </p:nvGrpSpPr>
        <p:grpSpPr>
          <a:xfrm>
            <a:off x="184525" y="1966803"/>
            <a:ext cx="6514639" cy="4113431"/>
            <a:chOff x="3337140" y="1966803"/>
            <a:chExt cx="8600860" cy="4113431"/>
          </a:xfrm>
        </p:grpSpPr>
        <p:grpSp>
          <p:nvGrpSpPr>
            <p:cNvPr id="9" name="Group 8">
              <a:extLst>
                <a:ext uri="{FF2B5EF4-FFF2-40B4-BE49-F238E27FC236}">
                  <a16:creationId xmlns:a16="http://schemas.microsoft.com/office/drawing/2014/main" id="{2CE7F58D-024F-AD4D-8E47-F0571E094825}"/>
                </a:ext>
              </a:extLst>
            </p:cNvPr>
            <p:cNvGrpSpPr/>
            <p:nvPr/>
          </p:nvGrpSpPr>
          <p:grpSpPr>
            <a:xfrm>
              <a:off x="3403600" y="1966803"/>
              <a:ext cx="8534400" cy="685800"/>
              <a:chOff x="952500" y="1981200"/>
              <a:chExt cx="8534400" cy="685800"/>
            </a:xfrm>
          </p:grpSpPr>
          <p:sp>
            <p:nvSpPr>
              <p:cNvPr id="10" name="Rectangle 9">
                <a:extLst>
                  <a:ext uri="{FF2B5EF4-FFF2-40B4-BE49-F238E27FC236}">
                    <a16:creationId xmlns:a16="http://schemas.microsoft.com/office/drawing/2014/main" id="{FDDABE1D-05EF-714F-AEF4-EEB45058D84B}"/>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1" name="Rectangle 10">
                <a:extLst>
                  <a:ext uri="{FF2B5EF4-FFF2-40B4-BE49-F238E27FC236}">
                    <a16:creationId xmlns:a16="http://schemas.microsoft.com/office/drawing/2014/main" id="{0BF8B759-B845-DF45-9CE5-E0014E20CF91}"/>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2" name="Rectangle 11">
                <a:extLst>
                  <a:ext uri="{FF2B5EF4-FFF2-40B4-BE49-F238E27FC236}">
                    <a16:creationId xmlns:a16="http://schemas.microsoft.com/office/drawing/2014/main" id="{148B9798-A096-1249-B957-248A6A31A7E2}"/>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grpSp>
          <p:nvGrpSpPr>
            <p:cNvPr id="13" name="Group 12">
              <a:extLst>
                <a:ext uri="{FF2B5EF4-FFF2-40B4-BE49-F238E27FC236}">
                  <a16:creationId xmlns:a16="http://schemas.microsoft.com/office/drawing/2014/main" id="{54EE1D71-C4B8-2841-A78F-0D132587C76D}"/>
                </a:ext>
              </a:extLst>
            </p:cNvPr>
            <p:cNvGrpSpPr/>
            <p:nvPr/>
          </p:nvGrpSpPr>
          <p:grpSpPr>
            <a:xfrm>
              <a:off x="3403600" y="3097103"/>
              <a:ext cx="8534400" cy="685800"/>
              <a:chOff x="952500" y="1981200"/>
              <a:chExt cx="8534400" cy="685800"/>
            </a:xfrm>
          </p:grpSpPr>
          <p:sp>
            <p:nvSpPr>
              <p:cNvPr id="14" name="Rectangle 13">
                <a:extLst>
                  <a:ext uri="{FF2B5EF4-FFF2-40B4-BE49-F238E27FC236}">
                    <a16:creationId xmlns:a16="http://schemas.microsoft.com/office/drawing/2014/main" id="{8F0F94EC-26FF-CC4A-863C-8ACDCD0214A9}"/>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5" name="Rectangle 14">
                <a:extLst>
                  <a:ext uri="{FF2B5EF4-FFF2-40B4-BE49-F238E27FC236}">
                    <a16:creationId xmlns:a16="http://schemas.microsoft.com/office/drawing/2014/main" id="{B1A7DF76-F9FE-1744-9D1C-74B6B0014BA8}"/>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6" name="Rectangle 15">
                <a:extLst>
                  <a:ext uri="{FF2B5EF4-FFF2-40B4-BE49-F238E27FC236}">
                    <a16:creationId xmlns:a16="http://schemas.microsoft.com/office/drawing/2014/main" id="{1461FEFF-2CE1-AF42-90D7-9377D5E340C2}"/>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grpSp>
          <p:nvGrpSpPr>
            <p:cNvPr id="17" name="Group 16">
              <a:extLst>
                <a:ext uri="{FF2B5EF4-FFF2-40B4-BE49-F238E27FC236}">
                  <a16:creationId xmlns:a16="http://schemas.microsoft.com/office/drawing/2014/main" id="{5EBA40FD-B904-5F4B-A989-407CA19D414D}"/>
                </a:ext>
              </a:extLst>
            </p:cNvPr>
            <p:cNvGrpSpPr/>
            <p:nvPr/>
          </p:nvGrpSpPr>
          <p:grpSpPr>
            <a:xfrm>
              <a:off x="3403600" y="4187934"/>
              <a:ext cx="8534400" cy="685800"/>
              <a:chOff x="952500" y="1981200"/>
              <a:chExt cx="8534400" cy="685800"/>
            </a:xfrm>
          </p:grpSpPr>
          <p:sp>
            <p:nvSpPr>
              <p:cNvPr id="18" name="Rectangle 17">
                <a:extLst>
                  <a:ext uri="{FF2B5EF4-FFF2-40B4-BE49-F238E27FC236}">
                    <a16:creationId xmlns:a16="http://schemas.microsoft.com/office/drawing/2014/main" id="{26B2DC96-80C8-5042-AA24-1FE882B0F2E0}"/>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9" name="Rectangle 18">
                <a:extLst>
                  <a:ext uri="{FF2B5EF4-FFF2-40B4-BE49-F238E27FC236}">
                    <a16:creationId xmlns:a16="http://schemas.microsoft.com/office/drawing/2014/main" id="{CF0B7A58-6E45-8F46-8EFE-F063BDA72E22}"/>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20" name="Rectangle 19">
                <a:extLst>
                  <a:ext uri="{FF2B5EF4-FFF2-40B4-BE49-F238E27FC236}">
                    <a16:creationId xmlns:a16="http://schemas.microsoft.com/office/drawing/2014/main" id="{DF42ED26-2C34-FA47-8341-37BC787D619B}"/>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grpSp>
          <p:nvGrpSpPr>
            <p:cNvPr id="21" name="Group 20">
              <a:extLst>
                <a:ext uri="{FF2B5EF4-FFF2-40B4-BE49-F238E27FC236}">
                  <a16:creationId xmlns:a16="http://schemas.microsoft.com/office/drawing/2014/main" id="{2468D570-0540-3C41-9F4A-1B89300E69CD}"/>
                </a:ext>
              </a:extLst>
            </p:cNvPr>
            <p:cNvGrpSpPr/>
            <p:nvPr/>
          </p:nvGrpSpPr>
          <p:grpSpPr>
            <a:xfrm>
              <a:off x="3403600" y="5318234"/>
              <a:ext cx="8534400" cy="685800"/>
              <a:chOff x="952500" y="1981200"/>
              <a:chExt cx="8534400" cy="685800"/>
            </a:xfrm>
          </p:grpSpPr>
          <p:sp>
            <p:nvSpPr>
              <p:cNvPr id="22" name="Rectangle 21">
                <a:extLst>
                  <a:ext uri="{FF2B5EF4-FFF2-40B4-BE49-F238E27FC236}">
                    <a16:creationId xmlns:a16="http://schemas.microsoft.com/office/drawing/2014/main" id="{0B5C09BE-F750-DF48-AF1C-BB69A41D5B03}"/>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23" name="Rectangle 22">
                <a:extLst>
                  <a:ext uri="{FF2B5EF4-FFF2-40B4-BE49-F238E27FC236}">
                    <a16:creationId xmlns:a16="http://schemas.microsoft.com/office/drawing/2014/main" id="{49ECF5E1-CEAC-524E-89CF-7E2EDDE70819}"/>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24" name="Rectangle 23">
                <a:extLst>
                  <a:ext uri="{FF2B5EF4-FFF2-40B4-BE49-F238E27FC236}">
                    <a16:creationId xmlns:a16="http://schemas.microsoft.com/office/drawing/2014/main" id="{C3F00EEC-318C-9142-8E47-BC2DB4E4F8E4}"/>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sp>
          <p:nvSpPr>
            <p:cNvPr id="25" name="TextBox 24">
              <a:extLst>
                <a:ext uri="{FF2B5EF4-FFF2-40B4-BE49-F238E27FC236}">
                  <a16:creationId xmlns:a16="http://schemas.microsoft.com/office/drawing/2014/main" id="{71FE8D8F-13A4-554A-B799-F524E2991180}"/>
                </a:ext>
              </a:extLst>
            </p:cNvPr>
            <p:cNvSpPr txBox="1"/>
            <p:nvPr/>
          </p:nvSpPr>
          <p:spPr>
            <a:xfrm>
              <a:off x="3343368" y="2349391"/>
              <a:ext cx="806265" cy="369332"/>
            </a:xfrm>
            <a:prstGeom prst="rect">
              <a:avLst/>
            </a:prstGeom>
            <a:noFill/>
          </p:spPr>
          <p:txBody>
            <a:bodyPr wrap="square" rtlCol="0">
              <a:spAutoFit/>
            </a:bodyPr>
            <a:lstStyle/>
            <a:p>
              <a:pPr algn="ctr"/>
              <a:r>
                <a:rPr lang="en-US" dirty="0"/>
                <a:t>1 bit</a:t>
              </a:r>
            </a:p>
          </p:txBody>
        </p:sp>
        <p:sp>
          <p:nvSpPr>
            <p:cNvPr id="26" name="TextBox 25">
              <a:extLst>
                <a:ext uri="{FF2B5EF4-FFF2-40B4-BE49-F238E27FC236}">
                  <a16:creationId xmlns:a16="http://schemas.microsoft.com/office/drawing/2014/main" id="{3DD9F7C5-76A0-CD43-B053-E6D5FBC04F48}"/>
                </a:ext>
              </a:extLst>
            </p:cNvPr>
            <p:cNvSpPr txBox="1"/>
            <p:nvPr/>
          </p:nvSpPr>
          <p:spPr>
            <a:xfrm>
              <a:off x="4705835" y="2339220"/>
              <a:ext cx="965425" cy="369332"/>
            </a:xfrm>
            <a:prstGeom prst="rect">
              <a:avLst/>
            </a:prstGeom>
            <a:noFill/>
          </p:spPr>
          <p:txBody>
            <a:bodyPr wrap="square" rtlCol="0">
              <a:spAutoFit/>
            </a:bodyPr>
            <a:lstStyle/>
            <a:p>
              <a:pPr algn="ctr"/>
              <a:r>
                <a:rPr lang="en-US" dirty="0"/>
                <a:t>5 bits</a:t>
              </a:r>
            </a:p>
          </p:txBody>
        </p:sp>
        <p:sp>
          <p:nvSpPr>
            <p:cNvPr id="27" name="TextBox 26">
              <a:extLst>
                <a:ext uri="{FF2B5EF4-FFF2-40B4-BE49-F238E27FC236}">
                  <a16:creationId xmlns:a16="http://schemas.microsoft.com/office/drawing/2014/main" id="{3C3BB763-EAA4-F042-8C05-610D15095472}"/>
                </a:ext>
              </a:extLst>
            </p:cNvPr>
            <p:cNvSpPr txBox="1"/>
            <p:nvPr/>
          </p:nvSpPr>
          <p:spPr>
            <a:xfrm>
              <a:off x="8586484" y="2360722"/>
              <a:ext cx="1127735" cy="369332"/>
            </a:xfrm>
            <a:prstGeom prst="rect">
              <a:avLst/>
            </a:prstGeom>
            <a:noFill/>
          </p:spPr>
          <p:txBody>
            <a:bodyPr wrap="square" rtlCol="0">
              <a:spAutoFit/>
            </a:bodyPr>
            <a:lstStyle/>
            <a:p>
              <a:pPr algn="ctr"/>
              <a:r>
                <a:rPr lang="en-US" dirty="0"/>
                <a:t>10 bits</a:t>
              </a:r>
            </a:p>
          </p:txBody>
        </p:sp>
        <p:sp>
          <p:nvSpPr>
            <p:cNvPr id="28" name="TextBox 27">
              <a:extLst>
                <a:ext uri="{FF2B5EF4-FFF2-40B4-BE49-F238E27FC236}">
                  <a16:creationId xmlns:a16="http://schemas.microsoft.com/office/drawing/2014/main" id="{8D3B0445-D1FF-994D-B927-32511A43ED10}"/>
                </a:ext>
              </a:extLst>
            </p:cNvPr>
            <p:cNvSpPr txBox="1"/>
            <p:nvPr/>
          </p:nvSpPr>
          <p:spPr>
            <a:xfrm>
              <a:off x="3337140" y="3472769"/>
              <a:ext cx="806265" cy="369332"/>
            </a:xfrm>
            <a:prstGeom prst="rect">
              <a:avLst/>
            </a:prstGeom>
            <a:noFill/>
          </p:spPr>
          <p:txBody>
            <a:bodyPr wrap="square" rtlCol="0">
              <a:spAutoFit/>
            </a:bodyPr>
            <a:lstStyle/>
            <a:p>
              <a:pPr algn="ctr"/>
              <a:r>
                <a:rPr lang="en-US" dirty="0"/>
                <a:t>1 bit</a:t>
              </a:r>
            </a:p>
          </p:txBody>
        </p:sp>
        <p:sp>
          <p:nvSpPr>
            <p:cNvPr id="29" name="TextBox 28">
              <a:extLst>
                <a:ext uri="{FF2B5EF4-FFF2-40B4-BE49-F238E27FC236}">
                  <a16:creationId xmlns:a16="http://schemas.microsoft.com/office/drawing/2014/main" id="{CE5102A1-8732-714D-88B4-05827340977C}"/>
                </a:ext>
              </a:extLst>
            </p:cNvPr>
            <p:cNvSpPr txBox="1"/>
            <p:nvPr/>
          </p:nvSpPr>
          <p:spPr>
            <a:xfrm>
              <a:off x="4699608" y="3462598"/>
              <a:ext cx="965425" cy="369332"/>
            </a:xfrm>
            <a:prstGeom prst="rect">
              <a:avLst/>
            </a:prstGeom>
            <a:noFill/>
          </p:spPr>
          <p:txBody>
            <a:bodyPr wrap="square" rtlCol="0">
              <a:spAutoFit/>
            </a:bodyPr>
            <a:lstStyle/>
            <a:p>
              <a:pPr algn="ctr"/>
              <a:r>
                <a:rPr lang="en-US" dirty="0"/>
                <a:t>8 bits</a:t>
              </a:r>
            </a:p>
          </p:txBody>
        </p:sp>
        <p:sp>
          <p:nvSpPr>
            <p:cNvPr id="30" name="TextBox 29">
              <a:extLst>
                <a:ext uri="{FF2B5EF4-FFF2-40B4-BE49-F238E27FC236}">
                  <a16:creationId xmlns:a16="http://schemas.microsoft.com/office/drawing/2014/main" id="{03684A42-D1A3-BF46-A621-82C63EA05C50}"/>
                </a:ext>
              </a:extLst>
            </p:cNvPr>
            <p:cNvSpPr txBox="1"/>
            <p:nvPr/>
          </p:nvSpPr>
          <p:spPr>
            <a:xfrm>
              <a:off x="8580255" y="3484100"/>
              <a:ext cx="1127735" cy="369332"/>
            </a:xfrm>
            <a:prstGeom prst="rect">
              <a:avLst/>
            </a:prstGeom>
            <a:noFill/>
          </p:spPr>
          <p:txBody>
            <a:bodyPr wrap="square" rtlCol="0">
              <a:spAutoFit/>
            </a:bodyPr>
            <a:lstStyle/>
            <a:p>
              <a:pPr algn="ctr"/>
              <a:r>
                <a:rPr lang="en-US" dirty="0"/>
                <a:t>23 bits</a:t>
              </a:r>
            </a:p>
          </p:txBody>
        </p:sp>
        <p:sp>
          <p:nvSpPr>
            <p:cNvPr id="31" name="TextBox 30">
              <a:extLst>
                <a:ext uri="{FF2B5EF4-FFF2-40B4-BE49-F238E27FC236}">
                  <a16:creationId xmlns:a16="http://schemas.microsoft.com/office/drawing/2014/main" id="{AB648B11-5A58-6241-9FBC-88DD9A1C61AD}"/>
                </a:ext>
              </a:extLst>
            </p:cNvPr>
            <p:cNvSpPr txBox="1"/>
            <p:nvPr/>
          </p:nvSpPr>
          <p:spPr>
            <a:xfrm>
              <a:off x="3337140" y="4566489"/>
              <a:ext cx="806265" cy="369332"/>
            </a:xfrm>
            <a:prstGeom prst="rect">
              <a:avLst/>
            </a:prstGeom>
            <a:noFill/>
          </p:spPr>
          <p:txBody>
            <a:bodyPr wrap="square" rtlCol="0">
              <a:spAutoFit/>
            </a:bodyPr>
            <a:lstStyle/>
            <a:p>
              <a:pPr algn="ctr"/>
              <a:r>
                <a:rPr lang="en-US" dirty="0"/>
                <a:t>1 bit</a:t>
              </a:r>
            </a:p>
          </p:txBody>
        </p:sp>
        <p:sp>
          <p:nvSpPr>
            <p:cNvPr id="32" name="TextBox 31">
              <a:extLst>
                <a:ext uri="{FF2B5EF4-FFF2-40B4-BE49-F238E27FC236}">
                  <a16:creationId xmlns:a16="http://schemas.microsoft.com/office/drawing/2014/main" id="{88064B21-E817-F944-992C-47A376483D3A}"/>
                </a:ext>
              </a:extLst>
            </p:cNvPr>
            <p:cNvSpPr txBox="1"/>
            <p:nvPr/>
          </p:nvSpPr>
          <p:spPr>
            <a:xfrm>
              <a:off x="4618453" y="4556318"/>
              <a:ext cx="1127735" cy="369332"/>
            </a:xfrm>
            <a:prstGeom prst="rect">
              <a:avLst/>
            </a:prstGeom>
            <a:noFill/>
          </p:spPr>
          <p:txBody>
            <a:bodyPr wrap="square" rtlCol="0">
              <a:spAutoFit/>
            </a:bodyPr>
            <a:lstStyle/>
            <a:p>
              <a:pPr algn="ctr"/>
              <a:r>
                <a:rPr lang="en-US" dirty="0"/>
                <a:t>11 bits</a:t>
              </a:r>
            </a:p>
          </p:txBody>
        </p:sp>
        <p:sp>
          <p:nvSpPr>
            <p:cNvPr id="33" name="TextBox 32">
              <a:extLst>
                <a:ext uri="{FF2B5EF4-FFF2-40B4-BE49-F238E27FC236}">
                  <a16:creationId xmlns:a16="http://schemas.microsoft.com/office/drawing/2014/main" id="{B6C300D5-8678-CA47-8B49-C3966E5F2984}"/>
                </a:ext>
              </a:extLst>
            </p:cNvPr>
            <p:cNvSpPr txBox="1"/>
            <p:nvPr/>
          </p:nvSpPr>
          <p:spPr>
            <a:xfrm>
              <a:off x="8580255" y="4577820"/>
              <a:ext cx="1127735" cy="369332"/>
            </a:xfrm>
            <a:prstGeom prst="rect">
              <a:avLst/>
            </a:prstGeom>
            <a:noFill/>
          </p:spPr>
          <p:txBody>
            <a:bodyPr wrap="square" rtlCol="0">
              <a:spAutoFit/>
            </a:bodyPr>
            <a:lstStyle/>
            <a:p>
              <a:pPr algn="ctr"/>
              <a:r>
                <a:rPr lang="en-US" dirty="0"/>
                <a:t>52 bits</a:t>
              </a:r>
            </a:p>
          </p:txBody>
        </p:sp>
        <p:sp>
          <p:nvSpPr>
            <p:cNvPr id="34" name="TextBox 33">
              <a:extLst>
                <a:ext uri="{FF2B5EF4-FFF2-40B4-BE49-F238E27FC236}">
                  <a16:creationId xmlns:a16="http://schemas.microsoft.com/office/drawing/2014/main" id="{1D04C76B-7333-164A-BCF5-FC8B6F5F5076}"/>
                </a:ext>
              </a:extLst>
            </p:cNvPr>
            <p:cNvSpPr txBox="1"/>
            <p:nvPr/>
          </p:nvSpPr>
          <p:spPr>
            <a:xfrm>
              <a:off x="3337383" y="5699571"/>
              <a:ext cx="806265" cy="369332"/>
            </a:xfrm>
            <a:prstGeom prst="rect">
              <a:avLst/>
            </a:prstGeom>
            <a:noFill/>
          </p:spPr>
          <p:txBody>
            <a:bodyPr wrap="square" rtlCol="0">
              <a:spAutoFit/>
            </a:bodyPr>
            <a:lstStyle/>
            <a:p>
              <a:pPr algn="ctr"/>
              <a:r>
                <a:rPr lang="en-US" dirty="0"/>
                <a:t>1 bit</a:t>
              </a:r>
            </a:p>
          </p:txBody>
        </p:sp>
        <p:sp>
          <p:nvSpPr>
            <p:cNvPr id="35" name="TextBox 34">
              <a:extLst>
                <a:ext uri="{FF2B5EF4-FFF2-40B4-BE49-F238E27FC236}">
                  <a16:creationId xmlns:a16="http://schemas.microsoft.com/office/drawing/2014/main" id="{37880758-A109-D244-8C3E-7E7269B2066B}"/>
                </a:ext>
              </a:extLst>
            </p:cNvPr>
            <p:cNvSpPr txBox="1"/>
            <p:nvPr/>
          </p:nvSpPr>
          <p:spPr>
            <a:xfrm>
              <a:off x="4618697" y="5689400"/>
              <a:ext cx="1127735" cy="369332"/>
            </a:xfrm>
            <a:prstGeom prst="rect">
              <a:avLst/>
            </a:prstGeom>
            <a:noFill/>
          </p:spPr>
          <p:txBody>
            <a:bodyPr wrap="square" rtlCol="0">
              <a:spAutoFit/>
            </a:bodyPr>
            <a:lstStyle/>
            <a:p>
              <a:pPr algn="ctr"/>
              <a:r>
                <a:rPr lang="en-US" dirty="0"/>
                <a:t>15 bits</a:t>
              </a:r>
            </a:p>
          </p:txBody>
        </p:sp>
        <p:sp>
          <p:nvSpPr>
            <p:cNvPr id="36" name="TextBox 35">
              <a:extLst>
                <a:ext uri="{FF2B5EF4-FFF2-40B4-BE49-F238E27FC236}">
                  <a16:creationId xmlns:a16="http://schemas.microsoft.com/office/drawing/2014/main" id="{BD90F865-9F0B-C143-94C8-CCE7E68F027F}"/>
                </a:ext>
              </a:extLst>
            </p:cNvPr>
            <p:cNvSpPr txBox="1"/>
            <p:nvPr/>
          </p:nvSpPr>
          <p:spPr>
            <a:xfrm>
              <a:off x="8499343" y="5710902"/>
              <a:ext cx="1290047" cy="369332"/>
            </a:xfrm>
            <a:prstGeom prst="rect">
              <a:avLst/>
            </a:prstGeom>
            <a:noFill/>
          </p:spPr>
          <p:txBody>
            <a:bodyPr wrap="square" rtlCol="0">
              <a:spAutoFit/>
            </a:bodyPr>
            <a:lstStyle/>
            <a:p>
              <a:pPr algn="ctr"/>
              <a:r>
                <a:rPr lang="en-US" dirty="0"/>
                <a:t>112 bits</a:t>
              </a:r>
            </a:p>
          </p:txBody>
        </p:sp>
      </p:grpSp>
    </p:spTree>
    <p:extLst>
      <p:ext uri="{BB962C8B-B14F-4D97-AF65-F5344CB8AC3E}">
        <p14:creationId xmlns:p14="http://schemas.microsoft.com/office/powerpoint/2010/main" val="28206058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8" name="Content Placeholder 17">
            <a:extLst>
              <a:ext uri="{FF2B5EF4-FFF2-40B4-BE49-F238E27FC236}">
                <a16:creationId xmlns:a16="http://schemas.microsoft.com/office/drawing/2014/main" id="{B97AEDC2-7975-D542-A801-C10F996AE704}"/>
              </a:ext>
            </a:extLst>
          </p:cNvPr>
          <p:cNvSpPr>
            <a:spLocks noGrp="1"/>
          </p:cNvSpPr>
          <p:nvPr>
            <p:ph sz="half" idx="1"/>
          </p:nvPr>
        </p:nvSpPr>
        <p:spPr>
          <a:xfrm>
            <a:off x="838200" y="1054100"/>
            <a:ext cx="5181600" cy="5122863"/>
          </a:xfrm>
        </p:spPr>
        <p:txBody>
          <a:bodyPr>
            <a:normAutofit/>
          </a:bodyPr>
          <a:lstStyle/>
          <a:p>
            <a:pPr marL="0" indent="0">
              <a:buNone/>
            </a:pPr>
            <a:r>
              <a:rPr lang="en-US" b="1" dirty="0"/>
              <a:t>You are free to:</a:t>
            </a:r>
          </a:p>
          <a:p>
            <a:r>
              <a:rPr lang="en-US" b="1" dirty="0"/>
              <a:t>Share</a:t>
            </a:r>
            <a:r>
              <a:rPr lang="en-US" dirty="0"/>
              <a:t> — copy and redistribute the material in any medium or format</a:t>
            </a:r>
          </a:p>
          <a:p>
            <a:r>
              <a:rPr lang="en-US" b="1" dirty="0"/>
              <a:t>Adapt</a:t>
            </a:r>
            <a:r>
              <a:rPr lang="en-US" dirty="0"/>
              <a:t> — remix, transform, and build upon the material for any purpose, even commercially</a:t>
            </a:r>
          </a:p>
        </p:txBody>
      </p:sp>
      <p:sp>
        <p:nvSpPr>
          <p:cNvPr id="13" name="Content Placeholder 12">
            <a:extLst>
              <a:ext uri="{FF2B5EF4-FFF2-40B4-BE49-F238E27FC236}">
                <a16:creationId xmlns:a16="http://schemas.microsoft.com/office/drawing/2014/main" id="{84AFF9C9-7CB3-D94D-A016-FCF5D8D128E4}"/>
              </a:ext>
            </a:extLst>
          </p:cNvPr>
          <p:cNvSpPr>
            <a:spLocks noGrp="1"/>
          </p:cNvSpPr>
          <p:nvPr>
            <p:ph sz="half" idx="2"/>
          </p:nvPr>
        </p:nvSpPr>
        <p:spPr>
          <a:xfrm>
            <a:off x="6172200" y="1054100"/>
            <a:ext cx="5181600" cy="5122863"/>
          </a:xfrm>
        </p:spPr>
        <p:txBody>
          <a:bodyPr>
            <a:normAutofit fontScale="92500"/>
          </a:bodyPr>
          <a:lstStyle/>
          <a:p>
            <a:pPr marL="0" indent="0">
              <a:buNone/>
            </a:pPr>
            <a:r>
              <a:rPr lang="en-US" b="1" dirty="0"/>
              <a:t>Under the following terms:</a:t>
            </a:r>
          </a:p>
          <a:p>
            <a:r>
              <a:rPr lang="en-US" b="1" dirty="0"/>
              <a:t>Attribution</a:t>
            </a:r>
            <a:r>
              <a:rPr lang="en-US" dirty="0"/>
              <a:t> — You must give appropriate credit, provide a link to the license, and indicate if changes were made. You may do so in any reasonable manner, but not in any way that suggests the licensor endorses you or your use.</a:t>
            </a:r>
          </a:p>
          <a:p>
            <a:r>
              <a:rPr lang="en-US" b="1" dirty="0"/>
              <a:t>No additional restrictions</a:t>
            </a:r>
            <a:r>
              <a:rPr lang="en-US" dirty="0"/>
              <a:t> — You may not apply legal terms or technological measures that legally restrict others from doing anything the license permits.</a:t>
            </a:r>
          </a:p>
          <a:p>
            <a:endParaRPr lang="en-US" dirty="0"/>
          </a:p>
        </p:txBody>
      </p:sp>
      <p:sp>
        <p:nvSpPr>
          <p:cNvPr id="5" name="Slide Number Placeholder 4">
            <a:extLst>
              <a:ext uri="{FF2B5EF4-FFF2-40B4-BE49-F238E27FC236}">
                <a16:creationId xmlns:a16="http://schemas.microsoft.com/office/drawing/2014/main" id="{5791D413-01E9-6146-957E-68BDAF8A949F}"/>
              </a:ext>
            </a:extLst>
          </p:cNvPr>
          <p:cNvSpPr>
            <a:spLocks noGrp="1"/>
          </p:cNvSpPr>
          <p:nvPr>
            <p:ph type="sldNum" sz="quarter" idx="12"/>
          </p:nvPr>
        </p:nvSpPr>
        <p:spPr>
          <a:xfrm>
            <a:off x="8610600" y="6356350"/>
            <a:ext cx="2743200" cy="365125"/>
          </a:xfrm>
        </p:spPr>
        <p:txBody>
          <a:bodyPr/>
          <a:lstStyle/>
          <a:p>
            <a:fld id="{B30C84D9-7A41-4FEB-892B-80917372DB87}" type="slidenum">
              <a:rPr lang="en-US" smtClean="0"/>
              <a:pPr/>
              <a:t>2</a:t>
            </a:fld>
            <a:endParaRPr lang="en-US"/>
          </a:p>
        </p:txBody>
      </p:sp>
      <p:sp>
        <p:nvSpPr>
          <p:cNvPr id="6" name="Text Placeholder 5">
            <a:extLst>
              <a:ext uri="{FF2B5EF4-FFF2-40B4-BE49-F238E27FC236}">
                <a16:creationId xmlns:a16="http://schemas.microsoft.com/office/drawing/2014/main" id="{F4A4D764-6413-B246-A2EA-68C6C24C30E7}"/>
              </a:ext>
            </a:extLst>
          </p:cNvPr>
          <p:cNvSpPr>
            <a:spLocks noGrp="1"/>
          </p:cNvSpPr>
          <p:nvPr>
            <p:ph type="body" sz="quarter" idx="13"/>
          </p:nvPr>
        </p:nvSpPr>
        <p:spPr>
          <a:xfrm rot="16200000">
            <a:off x="-2229811" y="4259137"/>
            <a:ext cx="4828674" cy="369052"/>
          </a:xfrm>
        </p:spPr>
        <p:txBody>
          <a:bodyPr/>
          <a:lstStyle/>
          <a:p>
            <a:r>
              <a:rPr lang="en-US" dirty="0"/>
              <a:t>Slide by Bohn</a:t>
            </a:r>
          </a:p>
        </p:txBody>
      </p:sp>
      <p:pic>
        <p:nvPicPr>
          <p:cNvPr id="1030" name="Picture 6" descr="Creative Commons License">
            <a:extLst>
              <a:ext uri="{FF2B5EF4-FFF2-40B4-BE49-F238E27FC236}">
                <a16:creationId xmlns:a16="http://schemas.microsoft.com/office/drawing/2014/main" id="{B86934FD-89DD-314E-A4B2-90DC86A32A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52500" y="545545"/>
            <a:ext cx="1117600" cy="393700"/>
          </a:xfrm>
          <a:prstGeom prst="rect">
            <a:avLst/>
          </a:prstGeom>
          <a:noFill/>
          <a:extLst>
            <a:ext uri="{909E8E84-426E-40DD-AFC4-6F175D3DCCD1}">
              <a14:hiddenFill xmlns:a14="http://schemas.microsoft.com/office/drawing/2010/main">
                <a:solidFill>
                  <a:srgbClr val="FFFFFF"/>
                </a:solidFill>
              </a14:hiddenFill>
            </a:ext>
          </a:extLst>
        </p:spPr>
      </p:pic>
      <p:sp>
        <p:nvSpPr>
          <p:cNvPr id="19" name="TextBox 18">
            <a:extLst>
              <a:ext uri="{FF2B5EF4-FFF2-40B4-BE49-F238E27FC236}">
                <a16:creationId xmlns:a16="http://schemas.microsoft.com/office/drawing/2014/main" id="{1309A6C4-F747-524D-9048-E5F33DC01186}"/>
              </a:ext>
            </a:extLst>
          </p:cNvPr>
          <p:cNvSpPr txBox="1"/>
          <p:nvPr/>
        </p:nvSpPr>
        <p:spPr>
          <a:xfrm>
            <a:off x="2070100" y="419229"/>
            <a:ext cx="8196796" cy="646331"/>
          </a:xfrm>
          <a:prstGeom prst="rect">
            <a:avLst/>
          </a:prstGeom>
          <a:noFill/>
        </p:spPr>
        <p:txBody>
          <a:bodyPr wrap="none" rtlCol="0">
            <a:spAutoFit/>
          </a:bodyPr>
          <a:lstStyle/>
          <a:p>
            <a:r>
              <a:rPr lang="en-US" dirty="0"/>
              <a:t>This work is licensed under a </a:t>
            </a:r>
            <a:r>
              <a:rPr lang="en-US" dirty="0">
                <a:hlinkClick r:id="rId3"/>
              </a:rPr>
              <a:t>Creative Commons Attribution 4.0 International License</a:t>
            </a:r>
            <a:r>
              <a:rPr lang="en-US" dirty="0"/>
              <a:t>.</a:t>
            </a:r>
            <a:br>
              <a:rPr lang="en-US" dirty="0"/>
            </a:br>
            <a:r>
              <a:rPr lang="en-US" dirty="0"/>
              <a:t>This work is ©2018-21 Christopher A. Bohn, </a:t>
            </a:r>
            <a:r>
              <a:rPr lang="en-US" dirty="0">
                <a:hlinkClick r:id="rId4"/>
              </a:rPr>
              <a:t>bohn@unl.edu</a:t>
            </a:r>
            <a:r>
              <a:rPr lang="en-US" dirty="0"/>
              <a:t>.</a:t>
            </a:r>
          </a:p>
        </p:txBody>
      </p:sp>
      <p:sp>
        <p:nvSpPr>
          <p:cNvPr id="21" name="TextBox 20">
            <a:extLst>
              <a:ext uri="{FF2B5EF4-FFF2-40B4-BE49-F238E27FC236}">
                <a16:creationId xmlns:a16="http://schemas.microsoft.com/office/drawing/2014/main" id="{485CE44C-FE10-7548-BD2C-F762CC23BD6A}"/>
              </a:ext>
            </a:extLst>
          </p:cNvPr>
          <p:cNvSpPr txBox="1"/>
          <p:nvPr/>
        </p:nvSpPr>
        <p:spPr>
          <a:xfrm>
            <a:off x="952500" y="4381500"/>
            <a:ext cx="3746500" cy="1754326"/>
          </a:xfrm>
          <a:prstGeom prst="rect">
            <a:avLst/>
          </a:prstGeom>
          <a:noFill/>
        </p:spPr>
        <p:txBody>
          <a:bodyPr wrap="square" rtlCol="0">
            <a:spAutoFit/>
          </a:bodyPr>
          <a:lstStyle/>
          <a:p>
            <a:r>
              <a:rPr lang="en-US" dirty="0"/>
              <a:t>These lecture </a:t>
            </a:r>
            <a:r>
              <a:rPr lang="en-US" dirty="0">
                <a:hlinkClick r:id="rId5"/>
              </a:rPr>
              <a:t>slides</a:t>
            </a:r>
            <a:r>
              <a:rPr lang="en-US" dirty="0"/>
              <a:t> are meant to enhance your use of the </a:t>
            </a:r>
            <a:r>
              <a:rPr lang="en-US" dirty="0">
                <a:hlinkClick r:id="rId6"/>
              </a:rPr>
              <a:t>Programming at the Hardware/Software Interface </a:t>
            </a:r>
            <a:r>
              <a:rPr lang="en-US" dirty="0"/>
              <a:t>textbook. If you have not adopted this publication for your course, please consider doing so.</a:t>
            </a:r>
          </a:p>
        </p:txBody>
      </p:sp>
      <p:sp>
        <p:nvSpPr>
          <p:cNvPr id="22" name="Footer Placeholder 21">
            <a:extLst>
              <a:ext uri="{FF2B5EF4-FFF2-40B4-BE49-F238E27FC236}">
                <a16:creationId xmlns:a16="http://schemas.microsoft.com/office/drawing/2014/main" id="{D8160775-060F-6D43-BB4D-935B12C4E2F6}"/>
              </a:ext>
            </a:extLst>
          </p:cNvPr>
          <p:cNvSpPr>
            <a:spLocks noGrp="1"/>
          </p:cNvSpPr>
          <p:nvPr>
            <p:ph type="ftr" sz="quarter" idx="11"/>
          </p:nvPr>
        </p:nvSpPr>
        <p:spPr/>
        <p:txBody>
          <a:bodyPr/>
          <a:lstStyle/>
          <a:p>
            <a:r>
              <a:rPr lang="en-US"/>
              <a:t>Programming at the Hardware/Software Interface</a:t>
            </a:r>
            <a:endParaRPr lang="en-US" dirty="0"/>
          </a:p>
        </p:txBody>
      </p:sp>
    </p:spTree>
    <p:extLst>
      <p:ext uri="{BB962C8B-B14F-4D97-AF65-F5344CB8AC3E}">
        <p14:creationId xmlns:p14="http://schemas.microsoft.com/office/powerpoint/2010/main" val="17802551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Intel x87 80-bit extended precision</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20</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2" name="Group 11">
            <a:extLst>
              <a:ext uri="{FF2B5EF4-FFF2-40B4-BE49-F238E27FC236}">
                <a16:creationId xmlns:a16="http://schemas.microsoft.com/office/drawing/2014/main" id="{969F2483-F8B6-2046-A58F-E22FE1DE954D}"/>
              </a:ext>
            </a:extLst>
          </p:cNvPr>
          <p:cNvGrpSpPr/>
          <p:nvPr/>
        </p:nvGrpSpPr>
        <p:grpSpPr>
          <a:xfrm>
            <a:off x="2082800" y="2665749"/>
            <a:ext cx="8534400" cy="685800"/>
            <a:chOff x="952500" y="1981200"/>
            <a:chExt cx="8534400" cy="685800"/>
          </a:xfrm>
        </p:grpSpPr>
        <p:sp>
          <p:nvSpPr>
            <p:cNvPr id="13" name="Rectangle 12">
              <a:extLst>
                <a:ext uri="{FF2B5EF4-FFF2-40B4-BE49-F238E27FC236}">
                  <a16:creationId xmlns:a16="http://schemas.microsoft.com/office/drawing/2014/main" id="{12203C4A-6D48-B047-BAB6-AA5D8728D64F}"/>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4" name="Rectangle 13">
              <a:extLst>
                <a:ext uri="{FF2B5EF4-FFF2-40B4-BE49-F238E27FC236}">
                  <a16:creationId xmlns:a16="http://schemas.microsoft.com/office/drawing/2014/main" id="{EDF63536-4FA5-1D4D-BE77-1D03A43CBE13}"/>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5" name="Rectangle 14">
              <a:extLst>
                <a:ext uri="{FF2B5EF4-FFF2-40B4-BE49-F238E27FC236}">
                  <a16:creationId xmlns:a16="http://schemas.microsoft.com/office/drawing/2014/main" id="{E52C024F-1AB7-3741-9D43-3D37F8D58E1E}"/>
                </a:ext>
              </a:extLst>
            </p:cNvPr>
            <p:cNvSpPr/>
            <p:nvPr/>
          </p:nvSpPr>
          <p:spPr>
            <a:xfrm>
              <a:off x="4604226" y="1981200"/>
              <a:ext cx="4882674"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sp>
        <p:nvSpPr>
          <p:cNvPr id="16" name="TextBox 15">
            <a:extLst>
              <a:ext uri="{FF2B5EF4-FFF2-40B4-BE49-F238E27FC236}">
                <a16:creationId xmlns:a16="http://schemas.microsoft.com/office/drawing/2014/main" id="{50272E4B-E467-7042-8F65-356FFF6A3DE8}"/>
              </a:ext>
            </a:extLst>
          </p:cNvPr>
          <p:cNvSpPr txBox="1"/>
          <p:nvPr/>
        </p:nvSpPr>
        <p:spPr>
          <a:xfrm>
            <a:off x="2122572" y="3048337"/>
            <a:ext cx="606256" cy="369332"/>
          </a:xfrm>
          <a:prstGeom prst="rect">
            <a:avLst/>
          </a:prstGeom>
          <a:noFill/>
        </p:spPr>
        <p:txBody>
          <a:bodyPr wrap="none" rtlCol="0">
            <a:spAutoFit/>
          </a:bodyPr>
          <a:lstStyle/>
          <a:p>
            <a:pPr algn="ctr"/>
            <a:r>
              <a:rPr lang="en-US" dirty="0"/>
              <a:t>1 bit</a:t>
            </a:r>
          </a:p>
        </p:txBody>
      </p:sp>
      <p:sp>
        <p:nvSpPr>
          <p:cNvPr id="17" name="TextBox 16">
            <a:extLst>
              <a:ext uri="{FF2B5EF4-FFF2-40B4-BE49-F238E27FC236}">
                <a16:creationId xmlns:a16="http://schemas.microsoft.com/office/drawing/2014/main" id="{9B035F7D-2292-F04E-8D1F-6BFA4FF37DE7}"/>
              </a:ext>
            </a:extLst>
          </p:cNvPr>
          <p:cNvSpPr txBox="1"/>
          <p:nvPr/>
        </p:nvSpPr>
        <p:spPr>
          <a:xfrm>
            <a:off x="3461226" y="3038166"/>
            <a:ext cx="813043" cy="369332"/>
          </a:xfrm>
          <a:prstGeom prst="rect">
            <a:avLst/>
          </a:prstGeom>
          <a:noFill/>
        </p:spPr>
        <p:txBody>
          <a:bodyPr wrap="none" rtlCol="0">
            <a:spAutoFit/>
          </a:bodyPr>
          <a:lstStyle/>
          <a:p>
            <a:pPr algn="ctr"/>
            <a:r>
              <a:rPr lang="en-US" dirty="0"/>
              <a:t>15 bits</a:t>
            </a:r>
          </a:p>
        </p:txBody>
      </p:sp>
      <p:sp>
        <p:nvSpPr>
          <p:cNvPr id="18" name="TextBox 17">
            <a:extLst>
              <a:ext uri="{FF2B5EF4-FFF2-40B4-BE49-F238E27FC236}">
                <a16:creationId xmlns:a16="http://schemas.microsoft.com/office/drawing/2014/main" id="{74C80B43-6DD4-AE44-88ED-126F5F83DA15}"/>
              </a:ext>
            </a:extLst>
          </p:cNvPr>
          <p:cNvSpPr txBox="1"/>
          <p:nvPr/>
        </p:nvSpPr>
        <p:spPr>
          <a:xfrm>
            <a:off x="7746878" y="3059668"/>
            <a:ext cx="813043" cy="369332"/>
          </a:xfrm>
          <a:prstGeom prst="rect">
            <a:avLst/>
          </a:prstGeom>
          <a:noFill/>
        </p:spPr>
        <p:txBody>
          <a:bodyPr wrap="none" rtlCol="0">
            <a:spAutoFit/>
          </a:bodyPr>
          <a:lstStyle/>
          <a:p>
            <a:pPr algn="ctr"/>
            <a:r>
              <a:rPr lang="en-US" dirty="0"/>
              <a:t>63 bits</a:t>
            </a:r>
          </a:p>
        </p:txBody>
      </p:sp>
      <p:sp>
        <p:nvSpPr>
          <p:cNvPr id="19" name="Rectangle 18">
            <a:extLst>
              <a:ext uri="{FF2B5EF4-FFF2-40B4-BE49-F238E27FC236}">
                <a16:creationId xmlns:a16="http://schemas.microsoft.com/office/drawing/2014/main" id="{E5DBD733-2FD7-2A41-A6F2-3F7B9B44CB4E}"/>
              </a:ext>
            </a:extLst>
          </p:cNvPr>
          <p:cNvSpPr/>
          <p:nvPr/>
        </p:nvSpPr>
        <p:spPr>
          <a:xfrm>
            <a:off x="5041900" y="2665749"/>
            <a:ext cx="685800" cy="685800"/>
          </a:xfrm>
          <a:prstGeom prst="rect">
            <a:avLst/>
          </a:prstGeom>
          <a:solidFill>
            <a:srgbClr val="0070C0"/>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1</a:t>
            </a:r>
          </a:p>
        </p:txBody>
      </p:sp>
      <p:sp>
        <p:nvSpPr>
          <p:cNvPr id="20" name="TextBox 19">
            <a:extLst>
              <a:ext uri="{FF2B5EF4-FFF2-40B4-BE49-F238E27FC236}">
                <a16:creationId xmlns:a16="http://schemas.microsoft.com/office/drawing/2014/main" id="{8C15F7B3-0E0E-9F49-94A9-5BE6A56746CE}"/>
              </a:ext>
            </a:extLst>
          </p:cNvPr>
          <p:cNvSpPr txBox="1"/>
          <p:nvPr/>
        </p:nvSpPr>
        <p:spPr>
          <a:xfrm>
            <a:off x="5344864" y="2296417"/>
            <a:ext cx="1502271" cy="369332"/>
          </a:xfrm>
          <a:prstGeom prst="rect">
            <a:avLst/>
          </a:prstGeom>
          <a:noFill/>
        </p:spPr>
        <p:txBody>
          <a:bodyPr wrap="none" rtlCol="0">
            <a:spAutoFit/>
          </a:bodyPr>
          <a:lstStyle/>
          <a:p>
            <a:pPr algn="ctr"/>
            <a:r>
              <a:rPr lang="en-US" dirty="0"/>
              <a:t>(normal form)</a:t>
            </a:r>
          </a:p>
        </p:txBody>
      </p:sp>
      <p:grpSp>
        <p:nvGrpSpPr>
          <p:cNvPr id="21" name="Group 20">
            <a:extLst>
              <a:ext uri="{FF2B5EF4-FFF2-40B4-BE49-F238E27FC236}">
                <a16:creationId xmlns:a16="http://schemas.microsoft.com/office/drawing/2014/main" id="{C9FDB851-F5D8-DF4F-B44B-90BFF9CF3151}"/>
              </a:ext>
            </a:extLst>
          </p:cNvPr>
          <p:cNvGrpSpPr/>
          <p:nvPr/>
        </p:nvGrpSpPr>
        <p:grpSpPr>
          <a:xfrm>
            <a:off x="2082800" y="4248932"/>
            <a:ext cx="8534400" cy="685800"/>
            <a:chOff x="952500" y="1981200"/>
            <a:chExt cx="8534400" cy="685800"/>
          </a:xfrm>
        </p:grpSpPr>
        <p:sp>
          <p:nvSpPr>
            <p:cNvPr id="22" name="Rectangle 21">
              <a:extLst>
                <a:ext uri="{FF2B5EF4-FFF2-40B4-BE49-F238E27FC236}">
                  <a16:creationId xmlns:a16="http://schemas.microsoft.com/office/drawing/2014/main" id="{708A0DE1-702A-1542-BB1F-023D7F7627B1}"/>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23" name="Rectangle 22">
              <a:extLst>
                <a:ext uri="{FF2B5EF4-FFF2-40B4-BE49-F238E27FC236}">
                  <a16:creationId xmlns:a16="http://schemas.microsoft.com/office/drawing/2014/main" id="{ACD53C97-8E71-9B44-9C7E-26107AC88B5F}"/>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24" name="Rectangle 23">
              <a:extLst>
                <a:ext uri="{FF2B5EF4-FFF2-40B4-BE49-F238E27FC236}">
                  <a16:creationId xmlns:a16="http://schemas.microsoft.com/office/drawing/2014/main" id="{BC2F23C8-005A-BE4D-BA82-CC2107E3A1D1}"/>
                </a:ext>
              </a:extLst>
            </p:cNvPr>
            <p:cNvSpPr/>
            <p:nvPr/>
          </p:nvSpPr>
          <p:spPr>
            <a:xfrm>
              <a:off x="4965700" y="1981200"/>
              <a:ext cx="45212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sp>
        <p:nvSpPr>
          <p:cNvPr id="25" name="TextBox 24">
            <a:extLst>
              <a:ext uri="{FF2B5EF4-FFF2-40B4-BE49-F238E27FC236}">
                <a16:creationId xmlns:a16="http://schemas.microsoft.com/office/drawing/2014/main" id="{0FFA1633-4C30-EF42-A726-CEBF5D5898C6}"/>
              </a:ext>
            </a:extLst>
          </p:cNvPr>
          <p:cNvSpPr txBox="1"/>
          <p:nvPr/>
        </p:nvSpPr>
        <p:spPr>
          <a:xfrm>
            <a:off x="2122572" y="4631520"/>
            <a:ext cx="606256" cy="369332"/>
          </a:xfrm>
          <a:prstGeom prst="rect">
            <a:avLst/>
          </a:prstGeom>
          <a:noFill/>
        </p:spPr>
        <p:txBody>
          <a:bodyPr wrap="none" rtlCol="0">
            <a:spAutoFit/>
          </a:bodyPr>
          <a:lstStyle/>
          <a:p>
            <a:pPr algn="ctr"/>
            <a:r>
              <a:rPr lang="en-US" dirty="0"/>
              <a:t>1 bit</a:t>
            </a:r>
          </a:p>
        </p:txBody>
      </p:sp>
      <p:sp>
        <p:nvSpPr>
          <p:cNvPr id="26" name="TextBox 25">
            <a:extLst>
              <a:ext uri="{FF2B5EF4-FFF2-40B4-BE49-F238E27FC236}">
                <a16:creationId xmlns:a16="http://schemas.microsoft.com/office/drawing/2014/main" id="{74CB2C06-422F-A049-9D44-51F46EEBC502}"/>
              </a:ext>
            </a:extLst>
          </p:cNvPr>
          <p:cNvSpPr txBox="1"/>
          <p:nvPr/>
        </p:nvSpPr>
        <p:spPr>
          <a:xfrm>
            <a:off x="3461226" y="4621349"/>
            <a:ext cx="813043" cy="369332"/>
          </a:xfrm>
          <a:prstGeom prst="rect">
            <a:avLst/>
          </a:prstGeom>
          <a:noFill/>
        </p:spPr>
        <p:txBody>
          <a:bodyPr wrap="none" rtlCol="0">
            <a:spAutoFit/>
          </a:bodyPr>
          <a:lstStyle/>
          <a:p>
            <a:pPr algn="ctr"/>
            <a:r>
              <a:rPr lang="en-US" dirty="0"/>
              <a:t>15 bits</a:t>
            </a:r>
          </a:p>
        </p:txBody>
      </p:sp>
      <p:sp>
        <p:nvSpPr>
          <p:cNvPr id="27" name="TextBox 26">
            <a:extLst>
              <a:ext uri="{FF2B5EF4-FFF2-40B4-BE49-F238E27FC236}">
                <a16:creationId xmlns:a16="http://schemas.microsoft.com/office/drawing/2014/main" id="{D0A90D97-6987-6A4C-828E-549E6292145B}"/>
              </a:ext>
            </a:extLst>
          </p:cNvPr>
          <p:cNvSpPr txBox="1"/>
          <p:nvPr/>
        </p:nvSpPr>
        <p:spPr>
          <a:xfrm>
            <a:off x="7746878" y="4642851"/>
            <a:ext cx="813043" cy="369332"/>
          </a:xfrm>
          <a:prstGeom prst="rect">
            <a:avLst/>
          </a:prstGeom>
          <a:noFill/>
        </p:spPr>
        <p:txBody>
          <a:bodyPr wrap="none" rtlCol="0">
            <a:spAutoFit/>
          </a:bodyPr>
          <a:lstStyle/>
          <a:p>
            <a:pPr algn="ctr"/>
            <a:r>
              <a:rPr lang="en-US" dirty="0"/>
              <a:t>62 bits</a:t>
            </a:r>
          </a:p>
        </p:txBody>
      </p:sp>
      <p:sp>
        <p:nvSpPr>
          <p:cNvPr id="28" name="Rectangle 27">
            <a:extLst>
              <a:ext uri="{FF2B5EF4-FFF2-40B4-BE49-F238E27FC236}">
                <a16:creationId xmlns:a16="http://schemas.microsoft.com/office/drawing/2014/main" id="{FCEB0509-5222-D44C-BAF4-2D5B634035EF}"/>
              </a:ext>
            </a:extLst>
          </p:cNvPr>
          <p:cNvSpPr/>
          <p:nvPr/>
        </p:nvSpPr>
        <p:spPr>
          <a:xfrm>
            <a:off x="5041900" y="4248932"/>
            <a:ext cx="1054100" cy="685800"/>
          </a:xfrm>
          <a:prstGeom prst="rect">
            <a:avLst/>
          </a:prstGeom>
          <a:solidFill>
            <a:srgbClr val="0070C0"/>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i="1" dirty="0">
                <a:solidFill>
                  <a:schemeClr val="tx1"/>
                </a:solidFill>
              </a:rPr>
              <a:t>bits63..62</a:t>
            </a:r>
          </a:p>
        </p:txBody>
      </p:sp>
      <p:sp>
        <p:nvSpPr>
          <p:cNvPr id="29" name="TextBox 28">
            <a:extLst>
              <a:ext uri="{FF2B5EF4-FFF2-40B4-BE49-F238E27FC236}">
                <a16:creationId xmlns:a16="http://schemas.microsoft.com/office/drawing/2014/main" id="{CADF13A2-F801-B64D-B51E-BE6324A73DBA}"/>
              </a:ext>
            </a:extLst>
          </p:cNvPr>
          <p:cNvSpPr txBox="1"/>
          <p:nvPr/>
        </p:nvSpPr>
        <p:spPr>
          <a:xfrm>
            <a:off x="5377725" y="3879600"/>
            <a:ext cx="1436548" cy="369332"/>
          </a:xfrm>
          <a:prstGeom prst="rect">
            <a:avLst/>
          </a:prstGeom>
          <a:noFill/>
        </p:spPr>
        <p:txBody>
          <a:bodyPr wrap="none" rtlCol="0">
            <a:spAutoFit/>
          </a:bodyPr>
          <a:lstStyle/>
          <a:p>
            <a:pPr algn="ctr"/>
            <a:r>
              <a:rPr lang="en-US" dirty="0"/>
              <a:t>(other forms)</a:t>
            </a:r>
          </a:p>
        </p:txBody>
      </p:sp>
    </p:spTree>
    <p:extLst>
      <p:ext uri="{BB962C8B-B14F-4D97-AF65-F5344CB8AC3E}">
        <p14:creationId xmlns:p14="http://schemas.microsoft.com/office/powerpoint/2010/main" val="19950158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Normal Numbers</a:t>
            </a:r>
          </a:p>
        </p:txBody>
      </p:sp>
      <p:sp>
        <p:nvSpPr>
          <p:cNvPr id="8" name="Content Placeholder 7">
            <a:extLst>
              <a:ext uri="{FF2B5EF4-FFF2-40B4-BE49-F238E27FC236}">
                <a16:creationId xmlns:a16="http://schemas.microsoft.com/office/drawing/2014/main" id="{58E8F1AA-58B7-7740-A309-65E7FE8EC0FF}"/>
              </a:ext>
            </a:extLst>
          </p:cNvPr>
          <p:cNvSpPr>
            <a:spLocks noGrp="1"/>
          </p:cNvSpPr>
          <p:nvPr>
            <p:ph idx="1"/>
          </p:nvPr>
        </p:nvSpPr>
        <p:spPr>
          <a:xfrm>
            <a:off x="838200" y="1825624"/>
            <a:ext cx="10515600" cy="4530725"/>
          </a:xfrm>
        </p:spPr>
        <p:txBody>
          <a:bodyPr>
            <a:normAutofit/>
          </a:bodyPr>
          <a:lstStyle/>
          <a:p>
            <a:r>
              <a:rPr lang="en-US" dirty="0"/>
              <a:t>E ∉ {000…00, 111…11}				000…01 ≤ E ≤ 111…10</a:t>
            </a:r>
          </a:p>
          <a:p>
            <a:endParaRPr lang="en-US" dirty="0"/>
          </a:p>
          <a:p>
            <a:r>
              <a:rPr lang="en-US" dirty="0"/>
              <a:t>Significand’s leading digit is implicitly 1	</a:t>
            </a:r>
            <a:r>
              <a:rPr lang="en-US" i="1" dirty="0"/>
              <a:t>m</a:t>
            </a:r>
            <a:r>
              <a:rPr lang="en-US" dirty="0"/>
              <a:t> = 1.</a:t>
            </a:r>
            <a:r>
              <a:rPr lang="en-US" i="1" dirty="0"/>
              <a:t>fraction</a:t>
            </a:r>
          </a:p>
          <a:p>
            <a:pPr lvl="1"/>
            <a:r>
              <a:rPr lang="en-US" dirty="0"/>
              <a:t>Doesn’t appear in bitfield – get a “free” bit of precision</a:t>
            </a:r>
          </a:p>
          <a:p>
            <a:pPr lvl="1"/>
            <a:r>
              <a:rPr lang="en-US" i="1" dirty="0"/>
              <a:t>m</a:t>
            </a:r>
            <a:r>
              <a:rPr lang="en-US" dirty="0"/>
              <a:t> = 1.0 when </a:t>
            </a:r>
            <a:r>
              <a:rPr lang="en-US" i="1" dirty="0"/>
              <a:t>fraction</a:t>
            </a:r>
            <a:r>
              <a:rPr lang="en-US" dirty="0"/>
              <a:t>=000..00</a:t>
            </a:r>
          </a:p>
          <a:p>
            <a:pPr lvl="1"/>
            <a:r>
              <a:rPr lang="en-US" i="1" dirty="0"/>
              <a:t>m</a:t>
            </a:r>
            <a:r>
              <a:rPr lang="en-US" dirty="0"/>
              <a:t> = 2.0 - </a:t>
            </a:r>
            <a:r>
              <a:rPr lang="el-GR" dirty="0"/>
              <a:t>ε</a:t>
            </a:r>
            <a:r>
              <a:rPr lang="en-US" dirty="0"/>
              <a:t> when </a:t>
            </a:r>
            <a:r>
              <a:rPr lang="en-US" i="1" dirty="0"/>
              <a:t>fraction</a:t>
            </a:r>
            <a:r>
              <a:rPr lang="en-US" dirty="0"/>
              <a:t>=111…11</a:t>
            </a:r>
          </a:p>
          <a:p>
            <a:pPr marL="0" indent="0">
              <a:buNone/>
            </a:pPr>
            <a:endParaRPr lang="en-US" dirty="0"/>
          </a:p>
          <a:p>
            <a:r>
              <a:rPr lang="en-US" dirty="0"/>
              <a:t>Exponent encoded as </a:t>
            </a:r>
            <a:r>
              <a:rPr lang="en-US" u="sng" dirty="0"/>
              <a:t>biased integer</a:t>
            </a:r>
            <a:r>
              <a:rPr lang="en-US" dirty="0"/>
              <a:t>: </a:t>
            </a:r>
            <a:r>
              <a:rPr lang="en-US" i="1" dirty="0"/>
              <a:t>exponent</a:t>
            </a:r>
            <a:r>
              <a:rPr lang="en-US" dirty="0"/>
              <a:t> = </a:t>
            </a:r>
            <a:r>
              <a:rPr lang="en-US" i="1" dirty="0"/>
              <a:t>E</a:t>
            </a:r>
            <a:r>
              <a:rPr lang="en-US" dirty="0"/>
              <a:t> – </a:t>
            </a:r>
            <a:r>
              <a:rPr lang="en-US" i="1" dirty="0"/>
              <a:t>bias</a:t>
            </a:r>
            <a:endParaRPr lang="en-US" dirty="0"/>
          </a:p>
          <a:p>
            <a:pPr lvl="1"/>
            <a:r>
              <a:rPr lang="en-US" i="1" dirty="0"/>
              <a:t>bias</a:t>
            </a:r>
            <a:r>
              <a:rPr lang="en-US" dirty="0"/>
              <a:t> = 2</a:t>
            </a:r>
            <a:r>
              <a:rPr lang="en-US" i="1" baseline="30000" dirty="0"/>
              <a:t>w</a:t>
            </a:r>
            <a:r>
              <a:rPr lang="en-US" baseline="30000" dirty="0"/>
              <a:t>-1</a:t>
            </a:r>
            <a:r>
              <a:rPr lang="en-US" dirty="0"/>
              <a:t> - 1, where </a:t>
            </a:r>
            <a:r>
              <a:rPr lang="en-US" i="1" dirty="0"/>
              <a:t>w</a:t>
            </a:r>
            <a:r>
              <a:rPr lang="en-US" dirty="0"/>
              <a:t> is number of exponent bits</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21</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6E1A5003-9F41-D748-98B3-C367A9426AF4}"/>
              </a:ext>
            </a:extLst>
          </p:cNvPr>
          <p:cNvGrpSpPr/>
          <p:nvPr/>
        </p:nvGrpSpPr>
        <p:grpSpPr>
          <a:xfrm>
            <a:off x="6096000" y="0"/>
            <a:ext cx="6096000" cy="685800"/>
            <a:chOff x="952500" y="1981200"/>
            <a:chExt cx="8534400" cy="685800"/>
          </a:xfrm>
        </p:grpSpPr>
        <p:sp>
          <p:nvSpPr>
            <p:cNvPr id="11" name="Rectangle 10">
              <a:extLst>
                <a:ext uri="{FF2B5EF4-FFF2-40B4-BE49-F238E27FC236}">
                  <a16:creationId xmlns:a16="http://schemas.microsoft.com/office/drawing/2014/main" id="{41807A7F-B4E5-E745-B268-7616179C5ED6}"/>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302D46DB-1AEF-D949-9A64-97B3943DEC67}"/>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1E3FC899-18D0-6B48-9382-FF6ECE5CEE9D}"/>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4" name="Picture 13">
            <a:extLst>
              <a:ext uri="{FF2B5EF4-FFF2-40B4-BE49-F238E27FC236}">
                <a16:creationId xmlns:a16="http://schemas.microsoft.com/office/drawing/2014/main" id="{F78E2BE6-F5BC-3B4A-824F-DC7430FEE5A0}"/>
              </a:ext>
            </a:extLst>
          </p:cNvPr>
          <p:cNvPicPr>
            <a:picLocks noChangeAspect="1"/>
          </p:cNvPicPr>
          <p:nvPr/>
        </p:nvPicPr>
        <p:blipFill>
          <a:blip r:embed="rId3"/>
          <a:stretch>
            <a:fillRect/>
          </a:stretch>
        </p:blipFill>
        <p:spPr>
          <a:xfrm>
            <a:off x="6096000" y="784662"/>
            <a:ext cx="5226050" cy="794901"/>
          </a:xfrm>
          <a:prstGeom prst="rect">
            <a:avLst/>
          </a:prstGeom>
        </p:spPr>
      </p:pic>
    </p:spTree>
    <p:extLst>
      <p:ext uri="{BB962C8B-B14F-4D97-AF65-F5344CB8AC3E}">
        <p14:creationId xmlns:p14="http://schemas.microsoft.com/office/powerpoint/2010/main" val="404591146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Normal Numbers:</a:t>
            </a:r>
            <a:br>
              <a:rPr lang="en-US" dirty="0"/>
            </a:br>
            <a:r>
              <a:rPr lang="en-US" dirty="0"/>
              <a:t>Bias Examples</a:t>
            </a:r>
          </a:p>
        </p:txBody>
      </p:sp>
      <p:sp>
        <p:nvSpPr>
          <p:cNvPr id="8" name="Content Placeholder 7">
            <a:extLst>
              <a:ext uri="{FF2B5EF4-FFF2-40B4-BE49-F238E27FC236}">
                <a16:creationId xmlns:a16="http://schemas.microsoft.com/office/drawing/2014/main" id="{58E8F1AA-58B7-7740-A309-65E7FE8EC0FF}"/>
              </a:ext>
            </a:extLst>
          </p:cNvPr>
          <p:cNvSpPr>
            <a:spLocks noGrp="1"/>
          </p:cNvSpPr>
          <p:nvPr>
            <p:ph idx="1"/>
          </p:nvPr>
        </p:nvSpPr>
        <p:spPr>
          <a:xfrm>
            <a:off x="838200" y="1825624"/>
            <a:ext cx="10845800" cy="4530725"/>
          </a:xfrm>
        </p:spPr>
        <p:txBody>
          <a:bodyPr>
            <a:normAutofit/>
          </a:bodyPr>
          <a:lstStyle/>
          <a:p>
            <a:r>
              <a:rPr lang="en-US" dirty="0"/>
              <a:t>Exponent encoded as </a:t>
            </a:r>
            <a:r>
              <a:rPr lang="en-US" u="sng" dirty="0"/>
              <a:t>biased integer</a:t>
            </a:r>
            <a:r>
              <a:rPr lang="en-US" dirty="0"/>
              <a:t>: </a:t>
            </a:r>
            <a:r>
              <a:rPr lang="en-US" i="1" dirty="0"/>
              <a:t>exponent</a:t>
            </a:r>
            <a:r>
              <a:rPr lang="en-US" dirty="0"/>
              <a:t> = </a:t>
            </a:r>
            <a:r>
              <a:rPr lang="en-US" i="1" dirty="0"/>
              <a:t>E</a:t>
            </a:r>
            <a:r>
              <a:rPr lang="en-US" dirty="0"/>
              <a:t> – </a:t>
            </a:r>
            <a:r>
              <a:rPr lang="en-US" i="1" dirty="0"/>
              <a:t>bias</a:t>
            </a:r>
            <a:endParaRPr lang="en-US" dirty="0"/>
          </a:p>
          <a:p>
            <a:pPr lvl="1"/>
            <a:r>
              <a:rPr lang="en-US" i="1" dirty="0"/>
              <a:t>bias</a:t>
            </a:r>
            <a:r>
              <a:rPr lang="en-US" dirty="0"/>
              <a:t> = 2</a:t>
            </a:r>
            <a:r>
              <a:rPr lang="en-US" i="1" baseline="30000" dirty="0"/>
              <a:t>w</a:t>
            </a:r>
            <a:r>
              <a:rPr lang="en-US" baseline="30000" dirty="0"/>
              <a:t>-1</a:t>
            </a:r>
            <a:r>
              <a:rPr lang="en-US" dirty="0"/>
              <a:t> - 1, where </a:t>
            </a:r>
            <a:r>
              <a:rPr lang="en-US" i="1" dirty="0"/>
              <a:t>w</a:t>
            </a:r>
            <a:r>
              <a:rPr lang="en-US" dirty="0"/>
              <a:t> is number of exponent bits</a:t>
            </a:r>
          </a:p>
          <a:p>
            <a:endParaRPr lang="en-US" dirty="0"/>
          </a:p>
          <a:p>
            <a:r>
              <a:rPr lang="en-US" dirty="0"/>
              <a:t>Single precision</a:t>
            </a:r>
          </a:p>
          <a:p>
            <a:pPr lvl="1"/>
            <a:r>
              <a:rPr lang="en-US" i="1" dirty="0"/>
              <a:t>w</a:t>
            </a:r>
            <a:r>
              <a:rPr lang="en-US" dirty="0"/>
              <a:t> = 8</a:t>
            </a:r>
          </a:p>
          <a:p>
            <a:pPr lvl="1"/>
            <a:r>
              <a:rPr lang="en-US" i="1" dirty="0"/>
              <a:t>bias</a:t>
            </a:r>
            <a:r>
              <a:rPr lang="en-US" dirty="0"/>
              <a:t> = 2</a:t>
            </a:r>
            <a:r>
              <a:rPr lang="en-US" baseline="30000" dirty="0"/>
              <a:t>7</a:t>
            </a:r>
            <a:r>
              <a:rPr lang="en-US" dirty="0"/>
              <a:t> - 1 = 127		1 ≤ </a:t>
            </a:r>
            <a:r>
              <a:rPr lang="en-US" i="1" dirty="0"/>
              <a:t>E</a:t>
            </a:r>
            <a:r>
              <a:rPr lang="en-US" dirty="0"/>
              <a:t> ≤ 254		-126 ≤ </a:t>
            </a:r>
            <a:r>
              <a:rPr lang="en-US" i="1" dirty="0"/>
              <a:t>exponent</a:t>
            </a:r>
            <a:r>
              <a:rPr lang="en-US" dirty="0"/>
              <a:t> ≤ 127	</a:t>
            </a:r>
          </a:p>
          <a:p>
            <a:r>
              <a:rPr lang="en-US" dirty="0"/>
              <a:t>Double precision</a:t>
            </a:r>
          </a:p>
          <a:p>
            <a:pPr lvl="1"/>
            <a:r>
              <a:rPr lang="en-US" i="1" dirty="0"/>
              <a:t>w</a:t>
            </a:r>
            <a:r>
              <a:rPr lang="en-US" dirty="0"/>
              <a:t> = 11</a:t>
            </a:r>
          </a:p>
          <a:p>
            <a:pPr lvl="1"/>
            <a:r>
              <a:rPr lang="en-US" i="1" dirty="0"/>
              <a:t>bias</a:t>
            </a:r>
            <a:r>
              <a:rPr lang="en-US" dirty="0"/>
              <a:t> = 2</a:t>
            </a:r>
            <a:r>
              <a:rPr lang="en-US" baseline="30000" dirty="0"/>
              <a:t>10</a:t>
            </a:r>
            <a:r>
              <a:rPr lang="en-US" dirty="0"/>
              <a:t> - 1 = 1023		1 ≤ </a:t>
            </a:r>
            <a:r>
              <a:rPr lang="en-US" i="1" dirty="0"/>
              <a:t>E</a:t>
            </a:r>
            <a:r>
              <a:rPr lang="en-US" dirty="0"/>
              <a:t> ≤ 2046		-1022 ≤ </a:t>
            </a:r>
            <a:r>
              <a:rPr lang="en-US" i="1" dirty="0"/>
              <a:t>exponent</a:t>
            </a:r>
            <a:r>
              <a:rPr lang="en-US" dirty="0"/>
              <a:t> ≤ 2023	</a:t>
            </a:r>
            <a:endParaRPr lang="en-US" i="1" dirty="0"/>
          </a:p>
          <a:p>
            <a:pPr lvl="1"/>
            <a:endParaRPr lang="en-US" i="1"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22</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6E1A5003-9F41-D748-98B3-C367A9426AF4}"/>
              </a:ext>
            </a:extLst>
          </p:cNvPr>
          <p:cNvGrpSpPr/>
          <p:nvPr/>
        </p:nvGrpSpPr>
        <p:grpSpPr>
          <a:xfrm>
            <a:off x="6096000" y="0"/>
            <a:ext cx="6096000" cy="685800"/>
            <a:chOff x="952500" y="1981200"/>
            <a:chExt cx="8534400" cy="685800"/>
          </a:xfrm>
        </p:grpSpPr>
        <p:sp>
          <p:nvSpPr>
            <p:cNvPr id="11" name="Rectangle 10">
              <a:extLst>
                <a:ext uri="{FF2B5EF4-FFF2-40B4-BE49-F238E27FC236}">
                  <a16:creationId xmlns:a16="http://schemas.microsoft.com/office/drawing/2014/main" id="{41807A7F-B4E5-E745-B268-7616179C5ED6}"/>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302D46DB-1AEF-D949-9A64-97B3943DEC67}"/>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1E3FC899-18D0-6B48-9382-FF6ECE5CEE9D}"/>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4" name="Picture 13">
            <a:extLst>
              <a:ext uri="{FF2B5EF4-FFF2-40B4-BE49-F238E27FC236}">
                <a16:creationId xmlns:a16="http://schemas.microsoft.com/office/drawing/2014/main" id="{F78E2BE6-F5BC-3B4A-824F-DC7430FEE5A0}"/>
              </a:ext>
            </a:extLst>
          </p:cNvPr>
          <p:cNvPicPr>
            <a:picLocks noChangeAspect="1"/>
          </p:cNvPicPr>
          <p:nvPr/>
        </p:nvPicPr>
        <p:blipFill>
          <a:blip r:embed="rId3"/>
          <a:stretch>
            <a:fillRect/>
          </a:stretch>
        </p:blipFill>
        <p:spPr>
          <a:xfrm>
            <a:off x="6096000" y="784662"/>
            <a:ext cx="5226050" cy="794901"/>
          </a:xfrm>
          <a:prstGeom prst="rect">
            <a:avLst/>
          </a:prstGeom>
        </p:spPr>
      </p:pic>
    </p:spTree>
    <p:extLst>
      <p:ext uri="{BB962C8B-B14F-4D97-AF65-F5344CB8AC3E}">
        <p14:creationId xmlns:p14="http://schemas.microsoft.com/office/powerpoint/2010/main" val="246854609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CE32CF2-A062-914F-AA96-EA3358AB91B8}"/>
              </a:ext>
            </a:extLst>
          </p:cNvPr>
          <p:cNvSpPr>
            <a:spLocks noGrp="1"/>
          </p:cNvSpPr>
          <p:nvPr>
            <p:ph type="title"/>
          </p:nvPr>
        </p:nvSpPr>
        <p:spPr/>
        <p:txBody>
          <a:bodyPr/>
          <a:lstStyle/>
          <a:p>
            <a:r>
              <a:rPr lang="en-US" dirty="0"/>
              <a:t>Normal Numbers:</a:t>
            </a:r>
            <a:br>
              <a:rPr lang="en-US" dirty="0"/>
            </a:br>
            <a:r>
              <a:rPr lang="en-US" dirty="0"/>
              <a:t>Encoding Summary</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23</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53D41E67-16F9-574A-93B1-C3E10204E850}"/>
              </a:ext>
            </a:extLst>
          </p:cNvPr>
          <p:cNvGrpSpPr/>
          <p:nvPr/>
        </p:nvGrpSpPr>
        <p:grpSpPr>
          <a:xfrm>
            <a:off x="1828800" y="1854200"/>
            <a:ext cx="8534400" cy="685800"/>
            <a:chOff x="952500" y="1981200"/>
            <a:chExt cx="8534400" cy="685800"/>
          </a:xfrm>
        </p:grpSpPr>
        <p:sp>
          <p:nvSpPr>
            <p:cNvPr id="11" name="Rectangle 10">
              <a:extLst>
                <a:ext uri="{FF2B5EF4-FFF2-40B4-BE49-F238E27FC236}">
                  <a16:creationId xmlns:a16="http://schemas.microsoft.com/office/drawing/2014/main" id="{7C37548D-0341-5A4B-8567-E334B5BDD7C7}"/>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15123A16-6045-6344-8BFA-ACA4F9B0A928}"/>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EE7DEF2C-5965-E44A-B61D-5FD20D0A76D7}"/>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4" name="Picture 13">
            <a:extLst>
              <a:ext uri="{FF2B5EF4-FFF2-40B4-BE49-F238E27FC236}">
                <a16:creationId xmlns:a16="http://schemas.microsoft.com/office/drawing/2014/main" id="{ADFA615E-5047-F34E-B42E-55A57EAB6A58}"/>
              </a:ext>
            </a:extLst>
          </p:cNvPr>
          <p:cNvPicPr>
            <a:picLocks noChangeAspect="1"/>
          </p:cNvPicPr>
          <p:nvPr/>
        </p:nvPicPr>
        <p:blipFill rotWithShape="1">
          <a:blip r:embed="rId3"/>
          <a:srcRect b="54067"/>
          <a:stretch/>
        </p:blipFill>
        <p:spPr>
          <a:xfrm>
            <a:off x="838200" y="5139694"/>
            <a:ext cx="10515600" cy="734688"/>
          </a:xfrm>
          <a:prstGeom prst="rect">
            <a:avLst/>
          </a:prstGeom>
        </p:spPr>
      </p:pic>
      <p:sp>
        <p:nvSpPr>
          <p:cNvPr id="15" name="TextBox 14">
            <a:extLst>
              <a:ext uri="{FF2B5EF4-FFF2-40B4-BE49-F238E27FC236}">
                <a16:creationId xmlns:a16="http://schemas.microsoft.com/office/drawing/2014/main" id="{6AA9CDDB-7B42-9942-B342-BF5F03369A83}"/>
              </a:ext>
            </a:extLst>
          </p:cNvPr>
          <p:cNvSpPr txBox="1"/>
          <p:nvPr/>
        </p:nvSpPr>
        <p:spPr>
          <a:xfrm>
            <a:off x="3279193" y="2226986"/>
            <a:ext cx="744113" cy="369332"/>
          </a:xfrm>
          <a:prstGeom prst="rect">
            <a:avLst/>
          </a:prstGeom>
          <a:noFill/>
        </p:spPr>
        <p:txBody>
          <a:bodyPr wrap="none" rtlCol="0">
            <a:spAutoFit/>
          </a:bodyPr>
          <a:lstStyle/>
          <a:p>
            <a:pPr algn="ctr"/>
            <a:r>
              <a:rPr lang="en-US" i="1" dirty="0"/>
              <a:t>w</a:t>
            </a:r>
            <a:r>
              <a:rPr lang="en-US" dirty="0"/>
              <a:t> bits</a:t>
            </a:r>
          </a:p>
        </p:txBody>
      </p:sp>
      <p:sp>
        <p:nvSpPr>
          <p:cNvPr id="16" name="TextBox 15">
            <a:extLst>
              <a:ext uri="{FF2B5EF4-FFF2-40B4-BE49-F238E27FC236}">
                <a16:creationId xmlns:a16="http://schemas.microsoft.com/office/drawing/2014/main" id="{AAE98D1B-C47D-1F43-A4BF-6E59C7B04C29}"/>
              </a:ext>
            </a:extLst>
          </p:cNvPr>
          <p:cNvSpPr txBox="1"/>
          <p:nvPr/>
        </p:nvSpPr>
        <p:spPr>
          <a:xfrm>
            <a:off x="1868572" y="2226986"/>
            <a:ext cx="606256" cy="369332"/>
          </a:xfrm>
          <a:prstGeom prst="rect">
            <a:avLst/>
          </a:prstGeom>
          <a:noFill/>
        </p:spPr>
        <p:txBody>
          <a:bodyPr wrap="none" rtlCol="0">
            <a:spAutoFit/>
          </a:bodyPr>
          <a:lstStyle/>
          <a:p>
            <a:pPr algn="ctr"/>
            <a:r>
              <a:rPr lang="en-US" dirty="0"/>
              <a:t>1 bit</a:t>
            </a:r>
          </a:p>
        </p:txBody>
      </p:sp>
      <p:sp>
        <p:nvSpPr>
          <p:cNvPr id="17" name="TextBox 16">
            <a:extLst>
              <a:ext uri="{FF2B5EF4-FFF2-40B4-BE49-F238E27FC236}">
                <a16:creationId xmlns:a16="http://schemas.microsoft.com/office/drawing/2014/main" id="{2FF914D7-E80F-7545-8363-5797108A8FA8}"/>
              </a:ext>
            </a:extLst>
          </p:cNvPr>
          <p:cNvSpPr txBox="1"/>
          <p:nvPr/>
        </p:nvSpPr>
        <p:spPr>
          <a:xfrm>
            <a:off x="7015974" y="2222022"/>
            <a:ext cx="1119154" cy="369332"/>
          </a:xfrm>
          <a:prstGeom prst="rect">
            <a:avLst/>
          </a:prstGeom>
          <a:noFill/>
        </p:spPr>
        <p:txBody>
          <a:bodyPr wrap="none" rtlCol="0">
            <a:spAutoFit/>
          </a:bodyPr>
          <a:lstStyle/>
          <a:p>
            <a:pPr algn="ctr"/>
            <a:r>
              <a:rPr lang="en-US" i="1" dirty="0"/>
              <a:t>n</a:t>
            </a:r>
            <a:r>
              <a:rPr lang="en-US" dirty="0"/>
              <a:t>-</a:t>
            </a:r>
            <a:r>
              <a:rPr lang="en-US" i="1" dirty="0"/>
              <a:t>w</a:t>
            </a:r>
            <a:r>
              <a:rPr lang="en-US" dirty="0"/>
              <a:t>-1 bits</a:t>
            </a:r>
          </a:p>
        </p:txBody>
      </p:sp>
      <p:sp>
        <p:nvSpPr>
          <p:cNvPr id="18" name="Rounded Rectangular Callout 17">
            <a:extLst>
              <a:ext uri="{FF2B5EF4-FFF2-40B4-BE49-F238E27FC236}">
                <a16:creationId xmlns:a16="http://schemas.microsoft.com/office/drawing/2014/main" id="{9D228276-BF1F-E143-92A1-3F64B3CBBA03}"/>
              </a:ext>
            </a:extLst>
          </p:cNvPr>
          <p:cNvSpPr/>
          <p:nvPr/>
        </p:nvSpPr>
        <p:spPr>
          <a:xfrm>
            <a:off x="184525" y="3557176"/>
            <a:ext cx="2569464" cy="886487"/>
          </a:xfrm>
          <a:prstGeom prst="wedgeRoundRectCallout">
            <a:avLst>
              <a:gd name="adj1" fmla="val 29667"/>
              <a:gd name="adj2" fmla="val -168985"/>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i="1" dirty="0">
                <a:solidFill>
                  <a:srgbClr val="FFFF00"/>
                </a:solidFill>
              </a:rPr>
              <a:t>S</a:t>
            </a:r>
            <a:r>
              <a:rPr lang="en-US" sz="2800" dirty="0">
                <a:solidFill>
                  <a:srgbClr val="FFFF00"/>
                </a:solidFill>
              </a:rPr>
              <a:t>=0 – positive</a:t>
            </a:r>
          </a:p>
          <a:p>
            <a:r>
              <a:rPr lang="en-US" sz="2800" i="1" dirty="0">
                <a:solidFill>
                  <a:srgbClr val="FFFF00"/>
                </a:solidFill>
              </a:rPr>
              <a:t>S</a:t>
            </a:r>
            <a:r>
              <a:rPr lang="en-US" sz="2800" dirty="0">
                <a:solidFill>
                  <a:srgbClr val="FFFF00"/>
                </a:solidFill>
              </a:rPr>
              <a:t>=1 – negative</a:t>
            </a:r>
          </a:p>
        </p:txBody>
      </p:sp>
      <p:sp>
        <p:nvSpPr>
          <p:cNvPr id="19" name="Rounded Rectangular Callout 18">
            <a:extLst>
              <a:ext uri="{FF2B5EF4-FFF2-40B4-BE49-F238E27FC236}">
                <a16:creationId xmlns:a16="http://schemas.microsoft.com/office/drawing/2014/main" id="{33F609CE-BEEE-1646-BD0A-C2E85B856FC3}"/>
              </a:ext>
            </a:extLst>
          </p:cNvPr>
          <p:cNvSpPr/>
          <p:nvPr/>
        </p:nvSpPr>
        <p:spPr>
          <a:xfrm>
            <a:off x="5451515" y="201613"/>
            <a:ext cx="6740485" cy="899676"/>
          </a:xfrm>
          <a:prstGeom prst="wedgeRoundRectCallout">
            <a:avLst>
              <a:gd name="adj1" fmla="val -22517"/>
              <a:gd name="adj2" fmla="val 147124"/>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dirty="0">
                <a:solidFill>
                  <a:srgbClr val="FFFF00"/>
                </a:solidFill>
              </a:rPr>
              <a:t>significand </a:t>
            </a:r>
            <a:r>
              <a:rPr lang="en-US" sz="2800" i="1" dirty="0">
                <a:solidFill>
                  <a:srgbClr val="FFFF00"/>
                </a:solidFill>
              </a:rPr>
              <a:t>m</a:t>
            </a:r>
            <a:r>
              <a:rPr lang="en-US" sz="2800" dirty="0">
                <a:solidFill>
                  <a:srgbClr val="FFFF00"/>
                </a:solidFill>
              </a:rPr>
              <a:t> = 1.</a:t>
            </a:r>
            <a:r>
              <a:rPr lang="en-US" sz="2800" i="1" dirty="0">
                <a:solidFill>
                  <a:srgbClr val="FFFF00"/>
                </a:solidFill>
              </a:rPr>
              <a:t>fraction</a:t>
            </a:r>
            <a:endParaRPr lang="en-US" sz="2800" i="1" baseline="-25000" dirty="0">
              <a:solidFill>
                <a:srgbClr val="FFFF00"/>
              </a:solidFill>
            </a:endParaRPr>
          </a:p>
          <a:p>
            <a:r>
              <a:rPr lang="en-US" sz="2800" i="1" dirty="0">
                <a:solidFill>
                  <a:srgbClr val="FFFF00"/>
                </a:solidFill>
              </a:rPr>
              <a:t>fraction</a:t>
            </a:r>
            <a:r>
              <a:rPr lang="en-US" sz="2800" dirty="0">
                <a:solidFill>
                  <a:srgbClr val="FFFF00"/>
                </a:solidFill>
              </a:rPr>
              <a:t> = xx…x</a:t>
            </a:r>
            <a:r>
              <a:rPr lang="en-US" sz="2800" baseline="-25000" dirty="0">
                <a:solidFill>
                  <a:srgbClr val="FFFF00"/>
                </a:solidFill>
              </a:rPr>
              <a:t>2</a:t>
            </a:r>
            <a:r>
              <a:rPr lang="en-US" sz="2800" dirty="0">
                <a:solidFill>
                  <a:srgbClr val="FFFF00"/>
                </a:solidFill>
              </a:rPr>
              <a:t>, the fractional portion of </a:t>
            </a:r>
            <a:r>
              <a:rPr lang="en-US" sz="2800" i="1" dirty="0">
                <a:solidFill>
                  <a:srgbClr val="FFFF00"/>
                </a:solidFill>
              </a:rPr>
              <a:t>m</a:t>
            </a:r>
          </a:p>
        </p:txBody>
      </p:sp>
      <p:sp>
        <p:nvSpPr>
          <p:cNvPr id="20" name="Rounded Rectangular Callout 19">
            <a:extLst>
              <a:ext uri="{FF2B5EF4-FFF2-40B4-BE49-F238E27FC236}">
                <a16:creationId xmlns:a16="http://schemas.microsoft.com/office/drawing/2014/main" id="{9AAE8F9A-62B5-484B-AA83-F1ACD963EBDE}"/>
              </a:ext>
            </a:extLst>
          </p:cNvPr>
          <p:cNvSpPr/>
          <p:nvPr/>
        </p:nvSpPr>
        <p:spPr>
          <a:xfrm>
            <a:off x="4317492" y="3024657"/>
            <a:ext cx="3557015" cy="1437389"/>
          </a:xfrm>
          <a:prstGeom prst="wedgeRoundRectCallout">
            <a:avLst>
              <a:gd name="adj1" fmla="val -52609"/>
              <a:gd name="adj2" fmla="val -90771"/>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i="1" dirty="0">
                <a:solidFill>
                  <a:srgbClr val="FFFF00"/>
                </a:solidFill>
                <a:sym typeface="Calibri Bold Italic" charset="0"/>
              </a:rPr>
              <a:t>exponent</a:t>
            </a:r>
            <a:r>
              <a:rPr lang="en-US" sz="2800" dirty="0">
                <a:solidFill>
                  <a:srgbClr val="FFFF00"/>
                </a:solidFill>
              </a:rPr>
              <a:t>  =  </a:t>
            </a:r>
            <a:r>
              <a:rPr lang="en-US" sz="2800" i="1" dirty="0">
                <a:solidFill>
                  <a:srgbClr val="FFFF00"/>
                </a:solidFill>
                <a:sym typeface="Calibri Bold Italic" charset="0"/>
              </a:rPr>
              <a:t>E</a:t>
            </a:r>
            <a:r>
              <a:rPr lang="en-US" sz="2800" dirty="0">
                <a:solidFill>
                  <a:srgbClr val="FFFF00"/>
                </a:solidFill>
              </a:rPr>
              <a:t> - </a:t>
            </a:r>
            <a:r>
              <a:rPr lang="en-US" sz="2800" i="1" dirty="0">
                <a:solidFill>
                  <a:srgbClr val="FFFF00"/>
                </a:solidFill>
                <a:sym typeface="Calibri Bold Italic" charset="0"/>
              </a:rPr>
              <a:t>bias</a:t>
            </a:r>
          </a:p>
          <a:p>
            <a:r>
              <a:rPr lang="en-US" sz="2800" i="1" dirty="0">
                <a:solidFill>
                  <a:srgbClr val="FFFF00"/>
                </a:solidFill>
                <a:sym typeface="Calibri Bold Italic" charset="0"/>
              </a:rPr>
              <a:t>E</a:t>
            </a:r>
            <a:r>
              <a:rPr lang="en-US" sz="2800" dirty="0">
                <a:solidFill>
                  <a:srgbClr val="FFFF00"/>
                </a:solidFill>
              </a:rPr>
              <a:t>  =  </a:t>
            </a:r>
            <a:r>
              <a:rPr lang="en-US" sz="2800" i="1" dirty="0">
                <a:solidFill>
                  <a:srgbClr val="FFFF00"/>
                </a:solidFill>
                <a:sym typeface="Calibri Bold Italic" charset="0"/>
              </a:rPr>
              <a:t>exponent</a:t>
            </a:r>
            <a:r>
              <a:rPr lang="en-US" sz="2800" dirty="0">
                <a:solidFill>
                  <a:srgbClr val="FFFF00"/>
                </a:solidFill>
              </a:rPr>
              <a:t> + </a:t>
            </a:r>
            <a:r>
              <a:rPr lang="en-US" sz="2800" i="1" dirty="0">
                <a:solidFill>
                  <a:srgbClr val="FFFF00"/>
                </a:solidFill>
                <a:sym typeface="Calibri Bold Italic" charset="0"/>
              </a:rPr>
              <a:t>bias</a:t>
            </a:r>
          </a:p>
          <a:p>
            <a:endParaRPr lang="en-US" sz="1200" dirty="0">
              <a:solidFill>
                <a:srgbClr val="FFFF00"/>
              </a:solidFill>
              <a:sym typeface="Calibri Bold Italic" charset="0"/>
            </a:endParaRPr>
          </a:p>
          <a:p>
            <a:r>
              <a:rPr lang="en-US" sz="2800" i="1" dirty="0">
                <a:solidFill>
                  <a:srgbClr val="FFFF00"/>
                </a:solidFill>
                <a:sym typeface="Calibri Bold Italic" charset="0"/>
              </a:rPr>
              <a:t>bias</a:t>
            </a:r>
            <a:r>
              <a:rPr lang="en-US" sz="2800" dirty="0">
                <a:solidFill>
                  <a:srgbClr val="FFFF00"/>
                </a:solidFill>
                <a:sym typeface="Calibri Bold Italic" charset="0"/>
              </a:rPr>
              <a:t> = </a:t>
            </a:r>
            <a:r>
              <a:rPr lang="en-US" sz="2800" dirty="0">
                <a:solidFill>
                  <a:srgbClr val="FFFF00"/>
                </a:solidFill>
              </a:rPr>
              <a:t>2</a:t>
            </a:r>
            <a:r>
              <a:rPr lang="en-US" sz="2800" i="1" baseline="30000" dirty="0">
                <a:solidFill>
                  <a:srgbClr val="FFFF00"/>
                </a:solidFill>
              </a:rPr>
              <a:t>w</a:t>
            </a:r>
            <a:r>
              <a:rPr lang="en-US" sz="2800" baseline="30000" dirty="0">
                <a:solidFill>
                  <a:srgbClr val="FFFF00"/>
                </a:solidFill>
              </a:rPr>
              <a:t>-1</a:t>
            </a:r>
            <a:r>
              <a:rPr lang="en-US" sz="2800" dirty="0">
                <a:solidFill>
                  <a:srgbClr val="FFFF00"/>
                </a:solidFill>
              </a:rPr>
              <a:t> - 1</a:t>
            </a:r>
          </a:p>
        </p:txBody>
      </p:sp>
    </p:spTree>
    <p:extLst>
      <p:ext uri="{BB962C8B-B14F-4D97-AF65-F5344CB8AC3E}">
        <p14:creationId xmlns:p14="http://schemas.microsoft.com/office/powerpoint/2010/main" val="241299261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Normal Numbers:</a:t>
            </a:r>
            <a:br>
              <a:rPr lang="en-US" dirty="0"/>
            </a:br>
            <a:r>
              <a:rPr lang="en-US" dirty="0"/>
              <a:t>Encoding Example</a:t>
            </a:r>
          </a:p>
        </p:txBody>
      </p:sp>
      <p:sp>
        <p:nvSpPr>
          <p:cNvPr id="13" name="Content Placeholder 12">
            <a:extLst>
              <a:ext uri="{FF2B5EF4-FFF2-40B4-BE49-F238E27FC236}">
                <a16:creationId xmlns:a16="http://schemas.microsoft.com/office/drawing/2014/main" id="{5088E139-8A95-8642-A2DB-01FB5F9A0489}"/>
              </a:ext>
            </a:extLst>
          </p:cNvPr>
          <p:cNvSpPr>
            <a:spLocks noGrp="1"/>
          </p:cNvSpPr>
          <p:nvPr>
            <p:ph idx="1"/>
          </p:nvPr>
        </p:nvSpPr>
        <p:spPr/>
        <p:txBody>
          <a:bodyPr/>
          <a:lstStyle/>
          <a:p>
            <a:r>
              <a:rPr lang="en-US" dirty="0"/>
              <a:t>float f = 68588.0;</a:t>
            </a:r>
          </a:p>
          <a:p>
            <a:pPr>
              <a:tabLst>
                <a:tab pos="3133725" algn="r"/>
                <a:tab pos="3190875" algn="l"/>
              </a:tabLst>
            </a:pPr>
            <a:r>
              <a:rPr lang="en-US" b="1" dirty="0"/>
              <a:t>Value	</a:t>
            </a:r>
            <a:r>
              <a:rPr lang="en-US" dirty="0"/>
              <a:t>68588</a:t>
            </a:r>
            <a:r>
              <a:rPr lang="en-US" baseline="-25000" dirty="0"/>
              <a:t>10</a:t>
            </a:r>
            <a:r>
              <a:rPr lang="en-US" dirty="0"/>
              <a:t>	= </a:t>
            </a:r>
            <a:r>
              <a:rPr lang="en-US" dirty="0">
                <a:latin typeface="Lucida Console" panose="020B0609040504020204" pitchFamily="49" charset="0"/>
              </a:rPr>
              <a:t>1 0000 1011 1110 1100</a:t>
            </a:r>
            <a:r>
              <a:rPr lang="en-US" baseline="-25000" dirty="0"/>
              <a:t>2</a:t>
            </a:r>
            <a:br>
              <a:rPr lang="en-US" b="1" dirty="0"/>
            </a:br>
            <a:r>
              <a:rPr lang="en-US" dirty="0"/>
              <a:t>		= </a:t>
            </a:r>
            <a:r>
              <a:rPr lang="en-US" dirty="0">
                <a:latin typeface="Lucida Console" panose="020B0609040504020204" pitchFamily="49" charset="0"/>
              </a:rPr>
              <a:t>1.0000 1011 1110 1100</a:t>
            </a:r>
            <a:r>
              <a:rPr lang="en-US" dirty="0"/>
              <a:t> x 2</a:t>
            </a:r>
            <a:r>
              <a:rPr lang="en-US" baseline="30000" dirty="0"/>
              <a:t>16</a:t>
            </a:r>
          </a:p>
          <a:p>
            <a:pPr>
              <a:tabLst>
                <a:tab pos="3133725" algn="r"/>
                <a:tab pos="3190875" algn="l"/>
              </a:tabLst>
            </a:pPr>
            <a:r>
              <a:rPr lang="en-US" b="1" dirty="0"/>
              <a:t>Significand	</a:t>
            </a:r>
            <a:r>
              <a:rPr lang="en-US" i="1" dirty="0"/>
              <a:t>m	</a:t>
            </a:r>
            <a:r>
              <a:rPr lang="en-US" dirty="0"/>
              <a:t>= </a:t>
            </a:r>
            <a:r>
              <a:rPr lang="en-US" dirty="0">
                <a:latin typeface="Lucida Console" panose="020B0609040504020204" pitchFamily="49" charset="0"/>
              </a:rPr>
              <a:t>1.0000 1011 1110 1100</a:t>
            </a:r>
            <a:br>
              <a:rPr lang="en-US" dirty="0"/>
            </a:br>
            <a:r>
              <a:rPr lang="en-US" dirty="0"/>
              <a:t>	</a:t>
            </a:r>
            <a:r>
              <a:rPr lang="en-US" i="1" dirty="0"/>
              <a:t>fraction</a:t>
            </a:r>
            <a:r>
              <a:rPr lang="en-US" dirty="0"/>
              <a:t>	= </a:t>
            </a:r>
            <a:r>
              <a:rPr lang="en-US" dirty="0">
                <a:latin typeface="Lucida Console" panose="020B0609040504020204" pitchFamily="49" charset="0"/>
              </a:rPr>
              <a:t>  0000 1011 1110 1100 0000 000</a:t>
            </a:r>
          </a:p>
          <a:p>
            <a:pPr>
              <a:tabLst>
                <a:tab pos="3133725" algn="r"/>
                <a:tab pos="3190875" algn="l"/>
                <a:tab pos="4221163" algn="r"/>
                <a:tab pos="4278313" algn="l"/>
              </a:tabLst>
            </a:pPr>
            <a:r>
              <a:rPr lang="en-US" b="1" dirty="0"/>
              <a:t>Exponent</a:t>
            </a:r>
            <a:r>
              <a:rPr lang="en-US" dirty="0"/>
              <a:t>	</a:t>
            </a:r>
            <a:r>
              <a:rPr lang="en-US" i="1" dirty="0"/>
              <a:t>exponent</a:t>
            </a:r>
            <a:r>
              <a:rPr lang="en-US" dirty="0"/>
              <a:t>	=	16</a:t>
            </a:r>
            <a:r>
              <a:rPr lang="en-US" baseline="-25000" dirty="0"/>
              <a:t>10</a:t>
            </a:r>
            <a:br>
              <a:rPr lang="en-US" dirty="0"/>
            </a:br>
            <a:r>
              <a:rPr lang="en-US" dirty="0"/>
              <a:t>	</a:t>
            </a:r>
            <a:r>
              <a:rPr lang="en-US" i="1" dirty="0"/>
              <a:t>bias</a:t>
            </a:r>
            <a:r>
              <a:rPr lang="en-US" dirty="0"/>
              <a:t>	=	127</a:t>
            </a:r>
            <a:r>
              <a:rPr lang="en-US" baseline="-25000" dirty="0"/>
              <a:t>10</a:t>
            </a:r>
            <a:br>
              <a:rPr lang="en-US" dirty="0"/>
            </a:br>
            <a:r>
              <a:rPr lang="en-US" dirty="0"/>
              <a:t>	</a:t>
            </a:r>
            <a:r>
              <a:rPr lang="en-US" i="1" dirty="0"/>
              <a:t>E</a:t>
            </a:r>
            <a:r>
              <a:rPr lang="en-US" dirty="0"/>
              <a:t>	=	143</a:t>
            </a:r>
            <a:r>
              <a:rPr lang="en-US" baseline="-25000" dirty="0"/>
              <a:t>10</a:t>
            </a:r>
            <a:r>
              <a:rPr lang="en-US" dirty="0"/>
              <a:t>	= </a:t>
            </a:r>
            <a:r>
              <a:rPr lang="en-US" dirty="0">
                <a:latin typeface="Lucida Console" panose="020B0609040504020204" pitchFamily="49" charset="0"/>
              </a:rPr>
              <a:t>1000 1111</a:t>
            </a:r>
            <a:r>
              <a:rPr lang="en-US" baseline="-25000" dirty="0"/>
              <a:t>2</a:t>
            </a:r>
            <a:endParaRPr lang="en-US" dirty="0"/>
          </a:p>
          <a:p>
            <a:pPr>
              <a:tabLst>
                <a:tab pos="3133725" algn="r"/>
                <a:tab pos="3190875" algn="l"/>
                <a:tab pos="4221163" algn="r"/>
                <a:tab pos="4278313" algn="l"/>
              </a:tabLst>
            </a:pPr>
            <a:r>
              <a:rPr lang="en-US" b="1" dirty="0"/>
              <a:t>Sign	</a:t>
            </a:r>
            <a:r>
              <a:rPr lang="en-US" i="1" dirty="0"/>
              <a:t>S</a:t>
            </a:r>
            <a:r>
              <a:rPr lang="en-US" dirty="0"/>
              <a:t>	= 0</a:t>
            </a:r>
            <a:endParaRPr lang="en-US" b="1"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24</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8" name="Group 7">
            <a:extLst>
              <a:ext uri="{FF2B5EF4-FFF2-40B4-BE49-F238E27FC236}">
                <a16:creationId xmlns:a16="http://schemas.microsoft.com/office/drawing/2014/main" id="{418DC9B5-1282-9343-933F-08508330B907}"/>
              </a:ext>
            </a:extLst>
          </p:cNvPr>
          <p:cNvGrpSpPr/>
          <p:nvPr/>
        </p:nvGrpSpPr>
        <p:grpSpPr>
          <a:xfrm>
            <a:off x="6096000" y="0"/>
            <a:ext cx="6096000" cy="685800"/>
            <a:chOff x="952500" y="1981200"/>
            <a:chExt cx="8534400" cy="685800"/>
          </a:xfrm>
        </p:grpSpPr>
        <p:sp>
          <p:nvSpPr>
            <p:cNvPr id="9" name="Rectangle 8">
              <a:extLst>
                <a:ext uri="{FF2B5EF4-FFF2-40B4-BE49-F238E27FC236}">
                  <a16:creationId xmlns:a16="http://schemas.microsoft.com/office/drawing/2014/main" id="{12DCAD6E-B1D9-E948-9B85-AB9E9F4B7E55}"/>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0" name="Rectangle 9">
              <a:extLst>
                <a:ext uri="{FF2B5EF4-FFF2-40B4-BE49-F238E27FC236}">
                  <a16:creationId xmlns:a16="http://schemas.microsoft.com/office/drawing/2014/main" id="{32590AC8-54AA-6942-A27E-A143C1A09198}"/>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1" name="Rectangle 10">
              <a:extLst>
                <a:ext uri="{FF2B5EF4-FFF2-40B4-BE49-F238E27FC236}">
                  <a16:creationId xmlns:a16="http://schemas.microsoft.com/office/drawing/2014/main" id="{81839DB5-402B-CD4F-A4CC-1E9AE828F6FE}"/>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2" name="Picture 11">
            <a:extLst>
              <a:ext uri="{FF2B5EF4-FFF2-40B4-BE49-F238E27FC236}">
                <a16:creationId xmlns:a16="http://schemas.microsoft.com/office/drawing/2014/main" id="{7FEDC251-850D-304E-809C-55C6B41B9616}"/>
              </a:ext>
            </a:extLst>
          </p:cNvPr>
          <p:cNvPicPr>
            <a:picLocks noChangeAspect="1"/>
          </p:cNvPicPr>
          <p:nvPr/>
        </p:nvPicPr>
        <p:blipFill>
          <a:blip r:embed="rId3"/>
          <a:stretch>
            <a:fillRect/>
          </a:stretch>
        </p:blipFill>
        <p:spPr>
          <a:xfrm>
            <a:off x="6096000" y="784662"/>
            <a:ext cx="5226050" cy="794901"/>
          </a:xfrm>
          <a:prstGeom prst="rect">
            <a:avLst/>
          </a:prstGeom>
        </p:spPr>
      </p:pic>
      <p:sp>
        <p:nvSpPr>
          <p:cNvPr id="14" name="TextBox 13">
            <a:extLst>
              <a:ext uri="{FF2B5EF4-FFF2-40B4-BE49-F238E27FC236}">
                <a16:creationId xmlns:a16="http://schemas.microsoft.com/office/drawing/2014/main" id="{23D79F97-60B1-0843-ACF3-D640BFE2AAA3}"/>
              </a:ext>
            </a:extLst>
          </p:cNvPr>
          <p:cNvSpPr txBox="1"/>
          <p:nvPr/>
        </p:nvSpPr>
        <p:spPr>
          <a:xfrm>
            <a:off x="2146851" y="5915353"/>
            <a:ext cx="216406" cy="523220"/>
          </a:xfrm>
          <a:prstGeom prst="rect">
            <a:avLst/>
          </a:prstGeom>
          <a:solidFill>
            <a:srgbClr val="FFB4B4"/>
          </a:solidFill>
        </p:spPr>
        <p:txBody>
          <a:bodyPr wrap="none" lIns="0" rIns="0" rtlCol="0">
            <a:spAutoFit/>
          </a:bodyPr>
          <a:lstStyle/>
          <a:p>
            <a:r>
              <a:rPr lang="en-US" sz="2800" dirty="0">
                <a:latin typeface="Lucida Console" panose="020B0609040504020204" pitchFamily="49" charset="0"/>
              </a:rPr>
              <a:t>0</a:t>
            </a:r>
          </a:p>
        </p:txBody>
      </p:sp>
      <p:sp>
        <p:nvSpPr>
          <p:cNvPr id="15" name="Rectangle 14">
            <a:extLst>
              <a:ext uri="{FF2B5EF4-FFF2-40B4-BE49-F238E27FC236}">
                <a16:creationId xmlns:a16="http://schemas.microsoft.com/office/drawing/2014/main" id="{2796A2C5-F7FB-5B42-B937-CE49DF3A44C1}"/>
              </a:ext>
            </a:extLst>
          </p:cNvPr>
          <p:cNvSpPr/>
          <p:nvPr/>
        </p:nvSpPr>
        <p:spPr>
          <a:xfrm>
            <a:off x="2363257" y="5915353"/>
            <a:ext cx="1731243" cy="523220"/>
          </a:xfrm>
          <a:prstGeom prst="rect">
            <a:avLst/>
          </a:prstGeom>
          <a:solidFill>
            <a:srgbClr val="B4FFB4"/>
          </a:solidFill>
        </p:spPr>
        <p:txBody>
          <a:bodyPr wrap="none" lIns="0" rIns="0">
            <a:spAutoFit/>
          </a:bodyPr>
          <a:lstStyle/>
          <a:p>
            <a:r>
              <a:rPr lang="en-US" sz="2800" dirty="0">
                <a:latin typeface="Lucida Console" panose="020B0609040504020204" pitchFamily="49" charset="0"/>
              </a:rPr>
              <a:t>10001111</a:t>
            </a:r>
            <a:endParaRPr lang="en-US" sz="2800" dirty="0"/>
          </a:p>
        </p:txBody>
      </p:sp>
      <p:sp>
        <p:nvSpPr>
          <p:cNvPr id="16" name="Rectangle 15">
            <a:extLst>
              <a:ext uri="{FF2B5EF4-FFF2-40B4-BE49-F238E27FC236}">
                <a16:creationId xmlns:a16="http://schemas.microsoft.com/office/drawing/2014/main" id="{6FD19E6C-E867-4749-B956-AE5D74F0CEE6}"/>
              </a:ext>
            </a:extLst>
          </p:cNvPr>
          <p:cNvSpPr/>
          <p:nvPr/>
        </p:nvSpPr>
        <p:spPr>
          <a:xfrm>
            <a:off x="4094500" y="5915353"/>
            <a:ext cx="4950109" cy="523220"/>
          </a:xfrm>
          <a:prstGeom prst="rect">
            <a:avLst/>
          </a:prstGeom>
          <a:solidFill>
            <a:srgbClr val="B4B4FF"/>
          </a:solidFill>
        </p:spPr>
        <p:txBody>
          <a:bodyPr wrap="square" lIns="0" rIns="0">
            <a:spAutoFit/>
          </a:bodyPr>
          <a:lstStyle/>
          <a:p>
            <a:r>
              <a:rPr lang="en-US" sz="2800" dirty="0">
                <a:latin typeface="Lucida Console" panose="020B0609040504020204" pitchFamily="49" charset="0"/>
              </a:rPr>
              <a:t>00001011111011000000000</a:t>
            </a:r>
            <a:endParaRPr lang="en-US" sz="2800" dirty="0"/>
          </a:p>
        </p:txBody>
      </p:sp>
      <p:cxnSp>
        <p:nvCxnSpPr>
          <p:cNvPr id="18" name="Straight Arrow Connector 17">
            <a:extLst>
              <a:ext uri="{FF2B5EF4-FFF2-40B4-BE49-F238E27FC236}">
                <a16:creationId xmlns:a16="http://schemas.microsoft.com/office/drawing/2014/main" id="{46F697B3-F5EF-3543-A548-81381B5C572B}"/>
              </a:ext>
            </a:extLst>
          </p:cNvPr>
          <p:cNvCxnSpPr/>
          <p:nvPr/>
        </p:nvCxnSpPr>
        <p:spPr>
          <a:xfrm flipH="1">
            <a:off x="4929809" y="2941983"/>
            <a:ext cx="4572000" cy="136166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4003B52C-1983-2645-966E-2FA117DDD78B}"/>
              </a:ext>
            </a:extLst>
          </p:cNvPr>
          <p:cNvCxnSpPr>
            <a:cxnSpLocks/>
          </p:cNvCxnSpPr>
          <p:nvPr/>
        </p:nvCxnSpPr>
        <p:spPr>
          <a:xfrm>
            <a:off x="6585857" y="2941983"/>
            <a:ext cx="0" cy="487017"/>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276215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Effect transition="in" filter="dissolve">
                                      <p:cBhvr>
                                        <p:cTn id="7" dur="500"/>
                                        <p:tgtEl>
                                          <p:spTgt spid="1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3">
                                            <p:txEl>
                                              <p:pRg st="1" end="1"/>
                                            </p:txEl>
                                          </p:spTgt>
                                        </p:tgtEl>
                                        <p:attrNameLst>
                                          <p:attrName>style.visibility</p:attrName>
                                        </p:attrNameLst>
                                      </p:cBhvr>
                                      <p:to>
                                        <p:strVal val="visible"/>
                                      </p:to>
                                    </p:set>
                                    <p:animEffect transition="in" filter="dissolve">
                                      <p:cBhvr>
                                        <p:cTn id="12" dur="500"/>
                                        <p:tgtEl>
                                          <p:spTgt spid="1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3">
                                            <p:txEl>
                                              <p:pRg st="2" end="2"/>
                                            </p:txEl>
                                          </p:spTgt>
                                        </p:tgtEl>
                                        <p:attrNameLst>
                                          <p:attrName>style.visibility</p:attrName>
                                        </p:attrNameLst>
                                      </p:cBhvr>
                                      <p:to>
                                        <p:strVal val="visible"/>
                                      </p:to>
                                    </p:set>
                                    <p:animEffect transition="in" filter="dissolve">
                                      <p:cBhvr>
                                        <p:cTn id="17" dur="500"/>
                                        <p:tgtEl>
                                          <p:spTgt spid="13">
                                            <p:txEl>
                                              <p:pRg st="2" end="2"/>
                                            </p:txEl>
                                          </p:spTgt>
                                        </p:tgtEl>
                                      </p:cBhvr>
                                    </p:animEffect>
                                  </p:childTnLst>
                                </p:cTn>
                              </p:par>
                              <p:par>
                                <p:cTn id="18" presetID="22" presetClass="entr" presetSubtype="1" fill="hold" nodeType="withEffect">
                                  <p:stCondLst>
                                    <p:cond delay="0"/>
                                  </p:stCondLst>
                                  <p:childTnLst>
                                    <p:set>
                                      <p:cBhvr>
                                        <p:cTn id="19" dur="1" fill="hold">
                                          <p:stCondLst>
                                            <p:cond delay="0"/>
                                          </p:stCondLst>
                                        </p:cTn>
                                        <p:tgtEl>
                                          <p:spTgt spid="19"/>
                                        </p:tgtEl>
                                        <p:attrNameLst>
                                          <p:attrName>style.visibility</p:attrName>
                                        </p:attrNameLst>
                                      </p:cBhvr>
                                      <p:to>
                                        <p:strVal val="visible"/>
                                      </p:to>
                                    </p:set>
                                    <p:animEffect transition="in" filter="wipe(up)">
                                      <p:cBhvr>
                                        <p:cTn id="20" dur="500"/>
                                        <p:tgtEl>
                                          <p:spTgt spid="19"/>
                                        </p:tgtEl>
                                      </p:cBhvr>
                                    </p:animEffect>
                                  </p:childTnLst>
                                </p:cTn>
                              </p:par>
                            </p:childTnLst>
                          </p:cTn>
                        </p:par>
                        <p:par>
                          <p:cTn id="21" fill="hold">
                            <p:stCondLst>
                              <p:cond delay="500"/>
                            </p:stCondLst>
                            <p:childTnLst>
                              <p:par>
                                <p:cTn id="22" presetID="22" presetClass="exit" presetSubtype="1" fill="hold" nodeType="afterEffect">
                                  <p:stCondLst>
                                    <p:cond delay="1000"/>
                                  </p:stCondLst>
                                  <p:childTnLst>
                                    <p:animEffect transition="out" filter="wipe(up)">
                                      <p:cBhvr>
                                        <p:cTn id="23" dur="500"/>
                                        <p:tgtEl>
                                          <p:spTgt spid="19"/>
                                        </p:tgtEl>
                                      </p:cBhvr>
                                    </p:animEffect>
                                    <p:set>
                                      <p:cBhvr>
                                        <p:cTn id="24" dur="1" fill="hold">
                                          <p:stCondLst>
                                            <p:cond delay="499"/>
                                          </p:stCondLst>
                                        </p:cTn>
                                        <p:tgtEl>
                                          <p:spTgt spid="19"/>
                                        </p:tgtEl>
                                        <p:attrNameLst>
                                          <p:attrName>style.visibility</p:attrName>
                                        </p:attrNameLst>
                                      </p:cBhvr>
                                      <p:to>
                                        <p:strVal val="hidden"/>
                                      </p:to>
                                    </p:set>
                                  </p:childTnLst>
                                </p:cTn>
                              </p:par>
                            </p:childTnLst>
                          </p:cTn>
                        </p:par>
                      </p:childTnLst>
                    </p:cTn>
                  </p:par>
                  <p:par>
                    <p:cTn id="25" fill="hold">
                      <p:stCondLst>
                        <p:cond delay="indefinite"/>
                      </p:stCondLst>
                      <p:childTnLst>
                        <p:par>
                          <p:cTn id="26" fill="hold">
                            <p:stCondLst>
                              <p:cond delay="0"/>
                            </p:stCondLst>
                            <p:childTnLst>
                              <p:par>
                                <p:cTn id="27" presetID="9" presetClass="entr" presetSubtype="0" fill="hold" grpId="0" nodeType="clickEffect">
                                  <p:stCondLst>
                                    <p:cond delay="0"/>
                                  </p:stCondLst>
                                  <p:childTnLst>
                                    <p:set>
                                      <p:cBhvr>
                                        <p:cTn id="28" dur="1" fill="hold">
                                          <p:stCondLst>
                                            <p:cond delay="0"/>
                                          </p:stCondLst>
                                        </p:cTn>
                                        <p:tgtEl>
                                          <p:spTgt spid="13">
                                            <p:txEl>
                                              <p:pRg st="3" end="3"/>
                                            </p:txEl>
                                          </p:spTgt>
                                        </p:tgtEl>
                                        <p:attrNameLst>
                                          <p:attrName>style.visibility</p:attrName>
                                        </p:attrNameLst>
                                      </p:cBhvr>
                                      <p:to>
                                        <p:strVal val="visible"/>
                                      </p:to>
                                    </p:set>
                                    <p:animEffect transition="in" filter="dissolve">
                                      <p:cBhvr>
                                        <p:cTn id="29" dur="500"/>
                                        <p:tgtEl>
                                          <p:spTgt spid="13">
                                            <p:txEl>
                                              <p:pRg st="3" end="3"/>
                                            </p:txEl>
                                          </p:spTgt>
                                        </p:tgtEl>
                                      </p:cBhvr>
                                    </p:animEffect>
                                  </p:childTnLst>
                                </p:cTn>
                              </p:par>
                              <p:par>
                                <p:cTn id="30" presetID="22" presetClass="entr" presetSubtype="1" fill="hold" nodeType="withEffect">
                                  <p:stCondLst>
                                    <p:cond delay="0"/>
                                  </p:stCondLst>
                                  <p:childTnLst>
                                    <p:set>
                                      <p:cBhvr>
                                        <p:cTn id="31" dur="1" fill="hold">
                                          <p:stCondLst>
                                            <p:cond delay="0"/>
                                          </p:stCondLst>
                                        </p:cTn>
                                        <p:tgtEl>
                                          <p:spTgt spid="18"/>
                                        </p:tgtEl>
                                        <p:attrNameLst>
                                          <p:attrName>style.visibility</p:attrName>
                                        </p:attrNameLst>
                                      </p:cBhvr>
                                      <p:to>
                                        <p:strVal val="visible"/>
                                      </p:to>
                                    </p:set>
                                    <p:animEffect transition="in" filter="wipe(up)">
                                      <p:cBhvr>
                                        <p:cTn id="32" dur="500"/>
                                        <p:tgtEl>
                                          <p:spTgt spid="18"/>
                                        </p:tgtEl>
                                      </p:cBhvr>
                                    </p:animEffect>
                                  </p:childTnLst>
                                </p:cTn>
                              </p:par>
                            </p:childTnLst>
                          </p:cTn>
                        </p:par>
                        <p:par>
                          <p:cTn id="33" fill="hold">
                            <p:stCondLst>
                              <p:cond delay="500"/>
                            </p:stCondLst>
                            <p:childTnLst>
                              <p:par>
                                <p:cTn id="34" presetID="22" presetClass="exit" presetSubtype="2" fill="hold" nodeType="afterEffect">
                                  <p:stCondLst>
                                    <p:cond delay="1000"/>
                                  </p:stCondLst>
                                  <p:childTnLst>
                                    <p:animEffect transition="out" filter="wipe(right)">
                                      <p:cBhvr>
                                        <p:cTn id="35" dur="500"/>
                                        <p:tgtEl>
                                          <p:spTgt spid="18"/>
                                        </p:tgtEl>
                                      </p:cBhvr>
                                    </p:animEffect>
                                    <p:set>
                                      <p:cBhvr>
                                        <p:cTn id="36" dur="1" fill="hold">
                                          <p:stCondLst>
                                            <p:cond delay="499"/>
                                          </p:stCondLst>
                                        </p:cTn>
                                        <p:tgtEl>
                                          <p:spTgt spid="18"/>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9" presetClass="entr" presetSubtype="0" fill="hold" grpId="0" nodeType="clickEffect">
                                  <p:stCondLst>
                                    <p:cond delay="0"/>
                                  </p:stCondLst>
                                  <p:childTnLst>
                                    <p:set>
                                      <p:cBhvr>
                                        <p:cTn id="40" dur="1" fill="hold">
                                          <p:stCondLst>
                                            <p:cond delay="0"/>
                                          </p:stCondLst>
                                        </p:cTn>
                                        <p:tgtEl>
                                          <p:spTgt spid="13">
                                            <p:txEl>
                                              <p:pRg st="4" end="4"/>
                                            </p:txEl>
                                          </p:spTgt>
                                        </p:tgtEl>
                                        <p:attrNameLst>
                                          <p:attrName>style.visibility</p:attrName>
                                        </p:attrNameLst>
                                      </p:cBhvr>
                                      <p:to>
                                        <p:strVal val="visible"/>
                                      </p:to>
                                    </p:set>
                                    <p:animEffect transition="in" filter="dissolve">
                                      <p:cBhvr>
                                        <p:cTn id="41" dur="500"/>
                                        <p:tgtEl>
                                          <p:spTgt spid="13">
                                            <p:txEl>
                                              <p:pRg st="4" end="4"/>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9" presetClass="entr" presetSubtype="0" fill="hold" grpId="1" nodeType="clickEffect">
                                  <p:stCondLst>
                                    <p:cond delay="0"/>
                                  </p:stCondLst>
                                  <p:childTnLst>
                                    <p:set>
                                      <p:cBhvr>
                                        <p:cTn id="45" dur="1" fill="hold">
                                          <p:stCondLst>
                                            <p:cond delay="0"/>
                                          </p:stCondLst>
                                        </p:cTn>
                                        <p:tgtEl>
                                          <p:spTgt spid="14"/>
                                        </p:tgtEl>
                                        <p:attrNameLst>
                                          <p:attrName>style.visibility</p:attrName>
                                        </p:attrNameLst>
                                      </p:cBhvr>
                                      <p:to>
                                        <p:strVal val="visible"/>
                                      </p:to>
                                    </p:set>
                                    <p:animEffect transition="in" filter="dissolve">
                                      <p:cBhvr>
                                        <p:cTn id="46" dur="500"/>
                                        <p:tgtEl>
                                          <p:spTgt spid="14"/>
                                        </p:tgtEl>
                                      </p:cBhvr>
                                    </p:animEffect>
                                  </p:childTnLst>
                                </p:cTn>
                              </p:par>
                              <p:par>
                                <p:cTn id="47" presetID="42" presetClass="path" presetSubtype="0" accel="50000" decel="50000" fill="hold" grpId="0" nodeType="withEffect">
                                  <p:stCondLst>
                                    <p:cond delay="0"/>
                                  </p:stCondLst>
                                  <p:childTnLst>
                                    <p:animMotion origin="layout" path="M 0.1819 -0.07893 L 2.70833E-6 -4.44444E-6 " pathEditMode="relative" rAng="0" ptsTypes="AA">
                                      <p:cBhvr>
                                        <p:cTn id="48" dur="2000" fill="hold"/>
                                        <p:tgtEl>
                                          <p:spTgt spid="14"/>
                                        </p:tgtEl>
                                        <p:attrNameLst>
                                          <p:attrName>ppt_x</p:attrName>
                                          <p:attrName>ppt_y</p:attrName>
                                        </p:attrNameLst>
                                      </p:cBhvr>
                                      <p:rCtr x="-9049" y="3935"/>
                                    </p:animMotion>
                                  </p:childTnLst>
                                </p:cTn>
                              </p:par>
                            </p:childTnLst>
                          </p:cTn>
                        </p:par>
                        <p:par>
                          <p:cTn id="49" fill="hold">
                            <p:stCondLst>
                              <p:cond delay="2000"/>
                            </p:stCondLst>
                            <p:childTnLst>
                              <p:par>
                                <p:cTn id="50" presetID="9" presetClass="entr" presetSubtype="0" fill="hold" grpId="0" nodeType="afterEffect">
                                  <p:stCondLst>
                                    <p:cond delay="0"/>
                                  </p:stCondLst>
                                  <p:childTnLst>
                                    <p:set>
                                      <p:cBhvr>
                                        <p:cTn id="51" dur="1" fill="hold">
                                          <p:stCondLst>
                                            <p:cond delay="0"/>
                                          </p:stCondLst>
                                        </p:cTn>
                                        <p:tgtEl>
                                          <p:spTgt spid="15"/>
                                        </p:tgtEl>
                                        <p:attrNameLst>
                                          <p:attrName>style.visibility</p:attrName>
                                        </p:attrNameLst>
                                      </p:cBhvr>
                                      <p:to>
                                        <p:strVal val="visible"/>
                                      </p:to>
                                    </p:set>
                                    <p:animEffect transition="in" filter="dissolve">
                                      <p:cBhvr>
                                        <p:cTn id="52" dur="500"/>
                                        <p:tgtEl>
                                          <p:spTgt spid="15"/>
                                        </p:tgtEl>
                                      </p:cBhvr>
                                    </p:animEffect>
                                  </p:childTnLst>
                                </p:cTn>
                              </p:par>
                              <p:par>
                                <p:cTn id="53" presetID="42" presetClass="path" presetSubtype="0" accel="50000" decel="50000" fill="hold" grpId="1" nodeType="withEffect">
                                  <p:stCondLst>
                                    <p:cond delay="0"/>
                                  </p:stCondLst>
                                  <p:childTnLst>
                                    <p:animMotion origin="layout" path="M 0.25612 -0.15578 L -3.75E-6 -4.44444E-6 " pathEditMode="relative" rAng="0" ptsTypes="AA">
                                      <p:cBhvr>
                                        <p:cTn id="54" dur="2000" fill="hold"/>
                                        <p:tgtEl>
                                          <p:spTgt spid="15"/>
                                        </p:tgtEl>
                                        <p:attrNameLst>
                                          <p:attrName>ppt_x</p:attrName>
                                          <p:attrName>ppt_y</p:attrName>
                                        </p:attrNameLst>
                                      </p:cBhvr>
                                      <p:rCtr x="-12812" y="7778"/>
                                    </p:animMotion>
                                  </p:childTnLst>
                                </p:cTn>
                              </p:par>
                            </p:childTnLst>
                          </p:cTn>
                        </p:par>
                        <p:par>
                          <p:cTn id="55" fill="hold">
                            <p:stCondLst>
                              <p:cond delay="4000"/>
                            </p:stCondLst>
                            <p:childTnLst>
                              <p:par>
                                <p:cTn id="56" presetID="9" presetClass="entr" presetSubtype="0" fill="hold" grpId="0" nodeType="afterEffect">
                                  <p:stCondLst>
                                    <p:cond delay="0"/>
                                  </p:stCondLst>
                                  <p:childTnLst>
                                    <p:set>
                                      <p:cBhvr>
                                        <p:cTn id="57" dur="1" fill="hold">
                                          <p:stCondLst>
                                            <p:cond delay="0"/>
                                          </p:stCondLst>
                                        </p:cTn>
                                        <p:tgtEl>
                                          <p:spTgt spid="16"/>
                                        </p:tgtEl>
                                        <p:attrNameLst>
                                          <p:attrName>style.visibility</p:attrName>
                                        </p:attrNameLst>
                                      </p:cBhvr>
                                      <p:to>
                                        <p:strVal val="visible"/>
                                      </p:to>
                                    </p:set>
                                    <p:animEffect transition="in" filter="dissolve">
                                      <p:cBhvr>
                                        <p:cTn id="58" dur="500"/>
                                        <p:tgtEl>
                                          <p:spTgt spid="16"/>
                                        </p:tgtEl>
                                      </p:cBhvr>
                                    </p:animEffect>
                                  </p:childTnLst>
                                </p:cTn>
                              </p:par>
                              <p:par>
                                <p:cTn id="59" presetID="42" presetClass="path" presetSubtype="0" accel="50000" decel="50000" fill="hold" grpId="1" nodeType="withEffect">
                                  <p:stCondLst>
                                    <p:cond delay="0"/>
                                  </p:stCondLst>
                                  <p:childTnLst>
                                    <p:animMotion origin="layout" path="M 0.05873 -0.3412 L -4.375E-6 -4.44444E-6 " pathEditMode="relative" rAng="0" ptsTypes="AA">
                                      <p:cBhvr>
                                        <p:cTn id="60" dur="2000" fill="hold"/>
                                        <p:tgtEl>
                                          <p:spTgt spid="16"/>
                                        </p:tgtEl>
                                        <p:attrNameLst>
                                          <p:attrName>ppt_x</p:attrName>
                                          <p:attrName>ppt_y</p:attrName>
                                        </p:attrNameLst>
                                      </p:cBhvr>
                                      <p:rCtr x="-2865" y="1706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uiExpand="1" build="p"/>
      <p:bldP spid="14" grpId="0" animBg="1"/>
      <p:bldP spid="14" grpId="1" animBg="1"/>
      <p:bldP spid="15" grpId="0" animBg="1"/>
      <p:bldP spid="15" grpId="1" animBg="1"/>
      <p:bldP spid="16" grpId="0" animBg="1"/>
      <p:bldP spid="16" grpId="1"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Normal Numbers:</a:t>
            </a:r>
            <a:br>
              <a:rPr lang="en-US" dirty="0"/>
            </a:br>
            <a:r>
              <a:rPr lang="en-US" dirty="0"/>
              <a:t>Decoding Example</a:t>
            </a:r>
          </a:p>
        </p:txBody>
      </p:sp>
      <p:sp>
        <p:nvSpPr>
          <p:cNvPr id="13" name="Content Placeholder 12">
            <a:extLst>
              <a:ext uri="{FF2B5EF4-FFF2-40B4-BE49-F238E27FC236}">
                <a16:creationId xmlns:a16="http://schemas.microsoft.com/office/drawing/2014/main" id="{313E5890-286B-6346-BD98-9D504995D86B}"/>
              </a:ext>
            </a:extLst>
          </p:cNvPr>
          <p:cNvSpPr>
            <a:spLocks noGrp="1"/>
          </p:cNvSpPr>
          <p:nvPr>
            <p:ph idx="1"/>
          </p:nvPr>
        </p:nvSpPr>
        <p:spPr/>
        <p:txBody>
          <a:bodyPr/>
          <a:lstStyle/>
          <a:p>
            <a:r>
              <a:rPr lang="en-US" dirty="0"/>
              <a:t>double d = …;</a:t>
            </a:r>
          </a:p>
          <a:p>
            <a:r>
              <a:rPr lang="en-US" dirty="0">
                <a:latin typeface="Lucida Console" panose="020B0609040504020204" pitchFamily="49" charset="0"/>
              </a:rPr>
              <a:t>10111111111011001110</a:t>
            </a:r>
            <a:r>
              <a:rPr lang="en-US" sz="2600" dirty="0">
                <a:latin typeface="Lucida Console" panose="020B0609040504020204" pitchFamily="49" charset="0"/>
              </a:rPr>
              <a:t>0000</a:t>
            </a:r>
            <a:r>
              <a:rPr lang="en-US" sz="2400" dirty="0">
                <a:latin typeface="Lucida Console" panose="020B0609040504020204" pitchFamily="49" charset="0"/>
              </a:rPr>
              <a:t>0000</a:t>
            </a:r>
            <a:r>
              <a:rPr lang="en-US" sz="2200" dirty="0">
                <a:latin typeface="Lucida Console" panose="020B0609040504020204" pitchFamily="49" charset="0"/>
              </a:rPr>
              <a:t>0000</a:t>
            </a:r>
            <a:r>
              <a:rPr lang="en-US" sz="2000" dirty="0">
                <a:latin typeface="Lucida Console" panose="020B0609040504020204" pitchFamily="49" charset="0"/>
              </a:rPr>
              <a:t>0000</a:t>
            </a:r>
            <a:r>
              <a:rPr lang="en-US" sz="1800" dirty="0">
                <a:latin typeface="Lucida Console" panose="020B0609040504020204" pitchFamily="49" charset="0"/>
              </a:rPr>
              <a:t>0000</a:t>
            </a:r>
            <a:r>
              <a:rPr lang="en-US" sz="1600" dirty="0">
                <a:latin typeface="Lucida Console" panose="020B0609040504020204" pitchFamily="49" charset="0"/>
              </a:rPr>
              <a:t>0000</a:t>
            </a:r>
            <a:r>
              <a:rPr lang="en-US" sz="1400" dirty="0">
                <a:latin typeface="Lucida Console" panose="020B0609040504020204" pitchFamily="49" charset="0"/>
              </a:rPr>
              <a:t>0000</a:t>
            </a:r>
            <a:r>
              <a:rPr lang="en-US" sz="1200" dirty="0">
                <a:latin typeface="Lucida Console" panose="020B0609040504020204" pitchFamily="49" charset="0"/>
              </a:rPr>
              <a:t>0000000000000000</a:t>
            </a:r>
            <a:endParaRPr lang="en-US" sz="800" dirty="0">
              <a:latin typeface="Lucida Console" panose="020B0609040504020204" pitchFamily="49" charset="0"/>
            </a:endParaRPr>
          </a:p>
          <a:p>
            <a:pPr>
              <a:tabLst>
                <a:tab pos="3533775" algn="r"/>
                <a:tab pos="3592513" algn="l"/>
                <a:tab pos="7027863" algn="r"/>
                <a:tab pos="8112125" algn="r"/>
              </a:tabLst>
            </a:pPr>
            <a:r>
              <a:rPr lang="en-US" b="1" dirty="0"/>
              <a:t>Significand	</a:t>
            </a:r>
            <a:r>
              <a:rPr lang="en-US" i="1" dirty="0"/>
              <a:t>m	</a:t>
            </a:r>
            <a:r>
              <a:rPr lang="en-US" dirty="0"/>
              <a:t>= </a:t>
            </a:r>
            <a:r>
              <a:rPr lang="en-US" dirty="0">
                <a:latin typeface="Lucida Console" panose="020B0609040504020204" pitchFamily="49" charset="0"/>
              </a:rPr>
              <a:t>1.1100 1110 0000…</a:t>
            </a:r>
          </a:p>
          <a:p>
            <a:pPr>
              <a:tabLst>
                <a:tab pos="3533775" algn="r"/>
                <a:tab pos="3592513" algn="l"/>
                <a:tab pos="7027863" algn="r"/>
                <a:tab pos="8112125" algn="r"/>
              </a:tabLst>
            </a:pPr>
            <a:r>
              <a:rPr lang="en-US" b="1" dirty="0"/>
              <a:t>Exponent</a:t>
            </a:r>
            <a:r>
              <a:rPr lang="en-US" dirty="0"/>
              <a:t>	</a:t>
            </a:r>
            <a:r>
              <a:rPr lang="en-US" i="1" dirty="0"/>
              <a:t>E</a:t>
            </a:r>
            <a:r>
              <a:rPr lang="en-US" dirty="0"/>
              <a:t>	= </a:t>
            </a:r>
            <a:r>
              <a:rPr lang="en-US" dirty="0">
                <a:latin typeface="Lucida Console" panose="020B0609040504020204" pitchFamily="49" charset="0"/>
              </a:rPr>
              <a:t>011 1111 1110</a:t>
            </a:r>
            <a:r>
              <a:rPr lang="en-US" baseline="-25000" dirty="0"/>
              <a:t>2</a:t>
            </a:r>
            <a:r>
              <a:rPr lang="en-US" dirty="0"/>
              <a:t>	=	1022</a:t>
            </a:r>
            <a:r>
              <a:rPr lang="en-US" baseline="-25000" dirty="0"/>
              <a:t>10</a:t>
            </a:r>
            <a:br>
              <a:rPr lang="en-US" dirty="0"/>
            </a:br>
            <a:r>
              <a:rPr lang="en-US" dirty="0"/>
              <a:t>	</a:t>
            </a:r>
            <a:r>
              <a:rPr lang="en-US" i="1" dirty="0"/>
              <a:t>bias</a:t>
            </a:r>
            <a:r>
              <a:rPr lang="en-US" dirty="0"/>
              <a:t>		=	1023</a:t>
            </a:r>
            <a:r>
              <a:rPr lang="en-US" baseline="-25000" dirty="0"/>
              <a:t>10</a:t>
            </a:r>
            <a:br>
              <a:rPr lang="en-US" dirty="0"/>
            </a:br>
            <a:r>
              <a:rPr lang="en-US" dirty="0"/>
              <a:t>	</a:t>
            </a:r>
            <a:r>
              <a:rPr lang="en-US" i="1" dirty="0"/>
              <a:t>exponent</a:t>
            </a:r>
            <a:r>
              <a:rPr lang="en-US" dirty="0"/>
              <a:t>		=	-1</a:t>
            </a:r>
            <a:r>
              <a:rPr lang="en-US" baseline="-25000" dirty="0"/>
              <a:t>10</a:t>
            </a:r>
            <a:endParaRPr lang="en-US" dirty="0"/>
          </a:p>
          <a:p>
            <a:pPr>
              <a:tabLst>
                <a:tab pos="3533775" algn="r"/>
                <a:tab pos="3592513" algn="l"/>
                <a:tab pos="7027863" algn="r"/>
                <a:tab pos="8112125" algn="r"/>
              </a:tabLst>
            </a:pPr>
            <a:r>
              <a:rPr lang="en-US" b="1" dirty="0"/>
              <a:t>Sign</a:t>
            </a:r>
            <a:r>
              <a:rPr lang="en-US" dirty="0"/>
              <a:t>	</a:t>
            </a:r>
            <a:r>
              <a:rPr lang="en-US" i="1" dirty="0"/>
              <a:t>S	= </a:t>
            </a:r>
            <a:r>
              <a:rPr lang="en-US" dirty="0"/>
              <a:t>1 (negative)</a:t>
            </a:r>
          </a:p>
          <a:p>
            <a:pPr>
              <a:tabLst>
                <a:tab pos="3533775" algn="r"/>
                <a:tab pos="3592513" algn="l"/>
                <a:tab pos="7027863" algn="r"/>
                <a:tab pos="8112125" algn="r"/>
              </a:tabLst>
            </a:pPr>
            <a:r>
              <a:rPr lang="en-US" b="1" dirty="0"/>
              <a:t>Value</a:t>
            </a:r>
            <a:r>
              <a:rPr lang="en-US" dirty="0"/>
              <a:t>	-1.1100111 x 2</a:t>
            </a:r>
            <a:r>
              <a:rPr lang="en-US" baseline="30000" dirty="0"/>
              <a:t>-1</a:t>
            </a:r>
            <a:r>
              <a:rPr lang="en-US" dirty="0"/>
              <a:t>	= -0.11100111</a:t>
            </a:r>
            <a:r>
              <a:rPr lang="en-US" baseline="-25000" dirty="0"/>
              <a:t>2</a:t>
            </a:r>
            <a:br>
              <a:rPr lang="en-US" dirty="0"/>
            </a:br>
            <a:r>
              <a:rPr lang="en-US" dirty="0"/>
              <a:t>		= -231 ÷ 2</a:t>
            </a:r>
            <a:r>
              <a:rPr lang="en-US" baseline="30000" dirty="0"/>
              <a:t>8</a:t>
            </a:r>
            <a:r>
              <a:rPr lang="en-US" dirty="0"/>
              <a:t> = -231/256 = -0.90234375</a:t>
            </a:r>
            <a:endParaRPr lang="en-US" b="1" baseline="30000"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25</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8" name="Group 7">
            <a:extLst>
              <a:ext uri="{FF2B5EF4-FFF2-40B4-BE49-F238E27FC236}">
                <a16:creationId xmlns:a16="http://schemas.microsoft.com/office/drawing/2014/main" id="{281BB181-09ED-944B-A9FD-BDA597BC679C}"/>
              </a:ext>
            </a:extLst>
          </p:cNvPr>
          <p:cNvGrpSpPr/>
          <p:nvPr/>
        </p:nvGrpSpPr>
        <p:grpSpPr>
          <a:xfrm>
            <a:off x="6096000" y="0"/>
            <a:ext cx="6096000" cy="685800"/>
            <a:chOff x="952500" y="1981200"/>
            <a:chExt cx="8534400" cy="685800"/>
          </a:xfrm>
        </p:grpSpPr>
        <p:sp>
          <p:nvSpPr>
            <p:cNvPr id="9" name="Rectangle 8">
              <a:extLst>
                <a:ext uri="{FF2B5EF4-FFF2-40B4-BE49-F238E27FC236}">
                  <a16:creationId xmlns:a16="http://schemas.microsoft.com/office/drawing/2014/main" id="{BBA50C08-CB46-E246-AB33-E47A8A7E681E}"/>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0" name="Rectangle 9">
              <a:extLst>
                <a:ext uri="{FF2B5EF4-FFF2-40B4-BE49-F238E27FC236}">
                  <a16:creationId xmlns:a16="http://schemas.microsoft.com/office/drawing/2014/main" id="{05F62005-4109-EA44-A6F7-8616ECEA0C3D}"/>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1" name="Rectangle 10">
              <a:extLst>
                <a:ext uri="{FF2B5EF4-FFF2-40B4-BE49-F238E27FC236}">
                  <a16:creationId xmlns:a16="http://schemas.microsoft.com/office/drawing/2014/main" id="{1B581DA1-2CAD-6A41-82AF-E2F25D3D7F29}"/>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2" name="Picture 11">
            <a:extLst>
              <a:ext uri="{FF2B5EF4-FFF2-40B4-BE49-F238E27FC236}">
                <a16:creationId xmlns:a16="http://schemas.microsoft.com/office/drawing/2014/main" id="{7A8D5407-1D58-FC43-8F80-ACAFED416F22}"/>
              </a:ext>
            </a:extLst>
          </p:cNvPr>
          <p:cNvPicPr>
            <a:picLocks noChangeAspect="1"/>
          </p:cNvPicPr>
          <p:nvPr/>
        </p:nvPicPr>
        <p:blipFill>
          <a:blip r:embed="rId3"/>
          <a:stretch>
            <a:fillRect/>
          </a:stretch>
        </p:blipFill>
        <p:spPr>
          <a:xfrm>
            <a:off x="6096000" y="784662"/>
            <a:ext cx="5226050" cy="794901"/>
          </a:xfrm>
          <a:prstGeom prst="rect">
            <a:avLst/>
          </a:prstGeom>
        </p:spPr>
      </p:pic>
      <p:cxnSp>
        <p:nvCxnSpPr>
          <p:cNvPr id="15" name="Straight Connector 14">
            <a:extLst>
              <a:ext uri="{FF2B5EF4-FFF2-40B4-BE49-F238E27FC236}">
                <a16:creationId xmlns:a16="http://schemas.microsoft.com/office/drawing/2014/main" id="{EBE873A3-9053-0F4D-8DC1-FA163AC6C8A4}"/>
              </a:ext>
            </a:extLst>
          </p:cNvPr>
          <p:cNvCxnSpPr>
            <a:cxnSpLocks/>
          </p:cNvCxnSpPr>
          <p:nvPr/>
        </p:nvCxnSpPr>
        <p:spPr>
          <a:xfrm>
            <a:off x="3727174" y="2723321"/>
            <a:ext cx="7474226" cy="0"/>
          </a:xfrm>
          <a:prstGeom prst="line">
            <a:avLst/>
          </a:prstGeom>
          <a:ln w="381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DEB66777-B781-804C-96A9-BCF4302A8B1F}"/>
              </a:ext>
            </a:extLst>
          </p:cNvPr>
          <p:cNvCxnSpPr>
            <a:cxnSpLocks/>
          </p:cNvCxnSpPr>
          <p:nvPr/>
        </p:nvCxnSpPr>
        <p:spPr>
          <a:xfrm>
            <a:off x="1361661" y="2723321"/>
            <a:ext cx="2365513" cy="0"/>
          </a:xfrm>
          <a:prstGeom prst="line">
            <a:avLst/>
          </a:prstGeom>
          <a:ln w="38100">
            <a:solidFill>
              <a:srgbClr val="385723"/>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6CF7E18-8EDE-1345-96E2-BCF6454E696D}"/>
              </a:ext>
            </a:extLst>
          </p:cNvPr>
          <p:cNvCxnSpPr>
            <a:cxnSpLocks/>
          </p:cNvCxnSpPr>
          <p:nvPr/>
        </p:nvCxnSpPr>
        <p:spPr>
          <a:xfrm>
            <a:off x="1162878" y="2723321"/>
            <a:ext cx="198783"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1683D7C1-DE68-F44F-9BCA-F29859476C72}"/>
              </a:ext>
            </a:extLst>
          </p:cNvPr>
          <p:cNvCxnSpPr>
            <a:cxnSpLocks/>
          </p:cNvCxnSpPr>
          <p:nvPr/>
        </p:nvCxnSpPr>
        <p:spPr>
          <a:xfrm flipH="1">
            <a:off x="2203826" y="4929809"/>
            <a:ext cx="2586835" cy="433145"/>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16BE5137-8567-F144-A907-B9D215ADAB89}"/>
              </a:ext>
            </a:extLst>
          </p:cNvPr>
          <p:cNvCxnSpPr>
            <a:cxnSpLocks/>
          </p:cNvCxnSpPr>
          <p:nvPr/>
        </p:nvCxnSpPr>
        <p:spPr>
          <a:xfrm flipH="1">
            <a:off x="2703443" y="3200936"/>
            <a:ext cx="2435088" cy="2162018"/>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77EDA93C-48A7-014E-A95C-C1839169D1EC}"/>
              </a:ext>
            </a:extLst>
          </p:cNvPr>
          <p:cNvCxnSpPr>
            <a:cxnSpLocks/>
          </p:cNvCxnSpPr>
          <p:nvPr/>
        </p:nvCxnSpPr>
        <p:spPr>
          <a:xfrm flipH="1">
            <a:off x="4412975" y="4462670"/>
            <a:ext cx="4197625" cy="771443"/>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882238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Effect transition="in" filter="dissolve">
                                      <p:cBhvr>
                                        <p:cTn id="7" dur="500"/>
                                        <p:tgtEl>
                                          <p:spTgt spid="1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3">
                                            <p:txEl>
                                              <p:pRg st="1" end="1"/>
                                            </p:txEl>
                                          </p:spTgt>
                                        </p:tgtEl>
                                        <p:attrNameLst>
                                          <p:attrName>style.visibility</p:attrName>
                                        </p:attrNameLst>
                                      </p:cBhvr>
                                      <p:to>
                                        <p:strVal val="visible"/>
                                      </p:to>
                                    </p:set>
                                    <p:animEffect transition="in" filter="dissolve">
                                      <p:cBhvr>
                                        <p:cTn id="12" dur="500"/>
                                        <p:tgtEl>
                                          <p:spTgt spid="1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3">
                                            <p:txEl>
                                              <p:pRg st="2" end="2"/>
                                            </p:txEl>
                                          </p:spTgt>
                                        </p:tgtEl>
                                        <p:attrNameLst>
                                          <p:attrName>style.visibility</p:attrName>
                                        </p:attrNameLst>
                                      </p:cBhvr>
                                      <p:to>
                                        <p:strVal val="visible"/>
                                      </p:to>
                                    </p:set>
                                    <p:animEffect transition="in" filter="dissolve">
                                      <p:cBhvr>
                                        <p:cTn id="17" dur="500"/>
                                        <p:tgtEl>
                                          <p:spTgt spid="13">
                                            <p:txEl>
                                              <p:pRg st="2" end="2"/>
                                            </p:txEl>
                                          </p:spTgt>
                                        </p:tgtEl>
                                      </p:cBhvr>
                                    </p:animEffect>
                                  </p:childTnLst>
                                </p:cTn>
                              </p:par>
                              <p:par>
                                <p:cTn id="18" presetID="9" presetClass="entr" presetSubtype="0" fill="hold" nodeType="with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dissolve">
                                      <p:cBhvr>
                                        <p:cTn id="20" dur="500"/>
                                        <p:tgtEl>
                                          <p:spTgt spid="15"/>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grpId="0" nodeType="clickEffect">
                                  <p:stCondLst>
                                    <p:cond delay="0"/>
                                  </p:stCondLst>
                                  <p:childTnLst>
                                    <p:set>
                                      <p:cBhvr>
                                        <p:cTn id="24" dur="1" fill="hold">
                                          <p:stCondLst>
                                            <p:cond delay="0"/>
                                          </p:stCondLst>
                                        </p:cTn>
                                        <p:tgtEl>
                                          <p:spTgt spid="13">
                                            <p:txEl>
                                              <p:pRg st="3" end="3"/>
                                            </p:txEl>
                                          </p:spTgt>
                                        </p:tgtEl>
                                        <p:attrNameLst>
                                          <p:attrName>style.visibility</p:attrName>
                                        </p:attrNameLst>
                                      </p:cBhvr>
                                      <p:to>
                                        <p:strVal val="visible"/>
                                      </p:to>
                                    </p:set>
                                    <p:animEffect transition="in" filter="dissolve">
                                      <p:cBhvr>
                                        <p:cTn id="25" dur="500"/>
                                        <p:tgtEl>
                                          <p:spTgt spid="13">
                                            <p:txEl>
                                              <p:pRg st="3" end="3"/>
                                            </p:txEl>
                                          </p:spTgt>
                                        </p:tgtEl>
                                      </p:cBhvr>
                                    </p:animEffect>
                                  </p:childTnLst>
                                </p:cTn>
                              </p:par>
                              <p:par>
                                <p:cTn id="26" presetID="9" presetClass="entr" presetSubtype="0" fill="hold" nodeType="withEffect">
                                  <p:stCondLst>
                                    <p:cond delay="0"/>
                                  </p:stCondLst>
                                  <p:childTnLst>
                                    <p:set>
                                      <p:cBhvr>
                                        <p:cTn id="27" dur="1" fill="hold">
                                          <p:stCondLst>
                                            <p:cond delay="0"/>
                                          </p:stCondLst>
                                        </p:cTn>
                                        <p:tgtEl>
                                          <p:spTgt spid="16"/>
                                        </p:tgtEl>
                                        <p:attrNameLst>
                                          <p:attrName>style.visibility</p:attrName>
                                        </p:attrNameLst>
                                      </p:cBhvr>
                                      <p:to>
                                        <p:strVal val="visible"/>
                                      </p:to>
                                    </p:set>
                                    <p:animEffect transition="in" filter="dissolve">
                                      <p:cBhvr>
                                        <p:cTn id="28" dur="500"/>
                                        <p:tgtEl>
                                          <p:spTgt spid="16"/>
                                        </p:tgtEl>
                                      </p:cBhvr>
                                    </p:animEffect>
                                  </p:childTnLst>
                                </p:cTn>
                              </p:par>
                              <p:par>
                                <p:cTn id="29" presetID="9" presetClass="exit" presetSubtype="0" fill="hold" nodeType="withEffect">
                                  <p:stCondLst>
                                    <p:cond delay="0"/>
                                  </p:stCondLst>
                                  <p:childTnLst>
                                    <p:animEffect transition="out" filter="dissolve">
                                      <p:cBhvr>
                                        <p:cTn id="30" dur="500"/>
                                        <p:tgtEl>
                                          <p:spTgt spid="15"/>
                                        </p:tgtEl>
                                      </p:cBhvr>
                                    </p:animEffect>
                                    <p:set>
                                      <p:cBhvr>
                                        <p:cTn id="31" dur="1" fill="hold">
                                          <p:stCondLst>
                                            <p:cond delay="499"/>
                                          </p:stCondLst>
                                        </p:cTn>
                                        <p:tgtEl>
                                          <p:spTgt spid="15"/>
                                        </p:tgtEl>
                                        <p:attrNameLst>
                                          <p:attrName>style.visibility</p:attrName>
                                        </p:attrNameLst>
                                      </p:cBhvr>
                                      <p:to>
                                        <p:strVal val="hidden"/>
                                      </p:to>
                                    </p:set>
                                  </p:childTnLst>
                                </p:cTn>
                              </p:par>
                            </p:childTnLst>
                          </p:cTn>
                        </p:par>
                      </p:childTnLst>
                    </p:cTn>
                  </p:par>
                  <p:par>
                    <p:cTn id="32" fill="hold">
                      <p:stCondLst>
                        <p:cond delay="indefinite"/>
                      </p:stCondLst>
                      <p:childTnLst>
                        <p:par>
                          <p:cTn id="33" fill="hold">
                            <p:stCondLst>
                              <p:cond delay="0"/>
                            </p:stCondLst>
                            <p:childTnLst>
                              <p:par>
                                <p:cTn id="34" presetID="9" presetClass="entr" presetSubtype="0" fill="hold" grpId="0" nodeType="clickEffect">
                                  <p:stCondLst>
                                    <p:cond delay="0"/>
                                  </p:stCondLst>
                                  <p:childTnLst>
                                    <p:set>
                                      <p:cBhvr>
                                        <p:cTn id="35" dur="1" fill="hold">
                                          <p:stCondLst>
                                            <p:cond delay="0"/>
                                          </p:stCondLst>
                                        </p:cTn>
                                        <p:tgtEl>
                                          <p:spTgt spid="13">
                                            <p:txEl>
                                              <p:pRg st="4" end="4"/>
                                            </p:txEl>
                                          </p:spTgt>
                                        </p:tgtEl>
                                        <p:attrNameLst>
                                          <p:attrName>style.visibility</p:attrName>
                                        </p:attrNameLst>
                                      </p:cBhvr>
                                      <p:to>
                                        <p:strVal val="visible"/>
                                      </p:to>
                                    </p:set>
                                    <p:animEffect transition="in" filter="dissolve">
                                      <p:cBhvr>
                                        <p:cTn id="36" dur="500"/>
                                        <p:tgtEl>
                                          <p:spTgt spid="13">
                                            <p:txEl>
                                              <p:pRg st="4" end="4"/>
                                            </p:txEl>
                                          </p:spTgt>
                                        </p:tgtEl>
                                      </p:cBhvr>
                                    </p:animEffect>
                                  </p:childTnLst>
                                </p:cTn>
                              </p:par>
                              <p:par>
                                <p:cTn id="37" presetID="9" presetClass="entr" presetSubtype="0" fill="hold" nodeType="withEffect">
                                  <p:stCondLst>
                                    <p:cond delay="0"/>
                                  </p:stCondLst>
                                  <p:childTnLst>
                                    <p:set>
                                      <p:cBhvr>
                                        <p:cTn id="38" dur="1" fill="hold">
                                          <p:stCondLst>
                                            <p:cond delay="0"/>
                                          </p:stCondLst>
                                        </p:cTn>
                                        <p:tgtEl>
                                          <p:spTgt spid="19"/>
                                        </p:tgtEl>
                                        <p:attrNameLst>
                                          <p:attrName>style.visibility</p:attrName>
                                        </p:attrNameLst>
                                      </p:cBhvr>
                                      <p:to>
                                        <p:strVal val="visible"/>
                                      </p:to>
                                    </p:set>
                                    <p:animEffect transition="in" filter="dissolve">
                                      <p:cBhvr>
                                        <p:cTn id="39" dur="500"/>
                                        <p:tgtEl>
                                          <p:spTgt spid="19"/>
                                        </p:tgtEl>
                                      </p:cBhvr>
                                    </p:animEffect>
                                  </p:childTnLst>
                                </p:cTn>
                              </p:par>
                              <p:par>
                                <p:cTn id="40" presetID="9" presetClass="exit" presetSubtype="0" fill="hold" nodeType="withEffect">
                                  <p:stCondLst>
                                    <p:cond delay="0"/>
                                  </p:stCondLst>
                                  <p:childTnLst>
                                    <p:animEffect transition="out" filter="dissolve">
                                      <p:cBhvr>
                                        <p:cTn id="41" dur="500"/>
                                        <p:tgtEl>
                                          <p:spTgt spid="16"/>
                                        </p:tgtEl>
                                      </p:cBhvr>
                                    </p:animEffect>
                                    <p:set>
                                      <p:cBhvr>
                                        <p:cTn id="42" dur="1" fill="hold">
                                          <p:stCondLst>
                                            <p:cond delay="499"/>
                                          </p:stCondLst>
                                        </p:cTn>
                                        <p:tgtEl>
                                          <p:spTgt spid="16"/>
                                        </p:tgtEl>
                                        <p:attrNameLst>
                                          <p:attrName>style.visibility</p:attrName>
                                        </p:attrNameLst>
                                      </p:cBhvr>
                                      <p:to>
                                        <p:strVal val="hidden"/>
                                      </p:to>
                                    </p:set>
                                  </p:childTnLst>
                                </p:cTn>
                              </p:par>
                            </p:childTnLst>
                          </p:cTn>
                        </p:par>
                      </p:childTnLst>
                    </p:cTn>
                  </p:par>
                  <p:par>
                    <p:cTn id="43" fill="hold">
                      <p:stCondLst>
                        <p:cond delay="indefinite"/>
                      </p:stCondLst>
                      <p:childTnLst>
                        <p:par>
                          <p:cTn id="44" fill="hold">
                            <p:stCondLst>
                              <p:cond delay="0"/>
                            </p:stCondLst>
                            <p:childTnLst>
                              <p:par>
                                <p:cTn id="45" presetID="9" presetClass="entr" presetSubtype="0" fill="hold" grpId="0" nodeType="clickEffect">
                                  <p:stCondLst>
                                    <p:cond delay="0"/>
                                  </p:stCondLst>
                                  <p:childTnLst>
                                    <p:set>
                                      <p:cBhvr>
                                        <p:cTn id="46" dur="1" fill="hold">
                                          <p:stCondLst>
                                            <p:cond delay="0"/>
                                          </p:stCondLst>
                                        </p:cTn>
                                        <p:tgtEl>
                                          <p:spTgt spid="13">
                                            <p:txEl>
                                              <p:pRg st="5" end="5"/>
                                            </p:txEl>
                                          </p:spTgt>
                                        </p:tgtEl>
                                        <p:attrNameLst>
                                          <p:attrName>style.visibility</p:attrName>
                                        </p:attrNameLst>
                                      </p:cBhvr>
                                      <p:to>
                                        <p:strVal val="visible"/>
                                      </p:to>
                                    </p:set>
                                    <p:animEffect transition="in" filter="dissolve">
                                      <p:cBhvr>
                                        <p:cTn id="47" dur="500"/>
                                        <p:tgtEl>
                                          <p:spTgt spid="13">
                                            <p:txEl>
                                              <p:pRg st="5" end="5"/>
                                            </p:txEl>
                                          </p:spTgt>
                                        </p:tgtEl>
                                      </p:cBhvr>
                                    </p:animEffect>
                                  </p:childTnLst>
                                </p:cTn>
                              </p:par>
                              <p:par>
                                <p:cTn id="48" presetID="9" presetClass="exit" presetSubtype="0" fill="hold" nodeType="withEffect">
                                  <p:stCondLst>
                                    <p:cond delay="0"/>
                                  </p:stCondLst>
                                  <p:childTnLst>
                                    <p:animEffect transition="out" filter="dissolve">
                                      <p:cBhvr>
                                        <p:cTn id="49" dur="500"/>
                                        <p:tgtEl>
                                          <p:spTgt spid="19"/>
                                        </p:tgtEl>
                                      </p:cBhvr>
                                    </p:animEffect>
                                    <p:set>
                                      <p:cBhvr>
                                        <p:cTn id="50" dur="1" fill="hold">
                                          <p:stCondLst>
                                            <p:cond delay="499"/>
                                          </p:stCondLst>
                                        </p:cTn>
                                        <p:tgtEl>
                                          <p:spTgt spid="19"/>
                                        </p:tgtEl>
                                        <p:attrNameLst>
                                          <p:attrName>style.visibility</p:attrName>
                                        </p:attrNameLst>
                                      </p:cBhvr>
                                      <p:to>
                                        <p:strVal val="hidden"/>
                                      </p:to>
                                    </p:set>
                                  </p:childTnLst>
                                </p:cTn>
                              </p:par>
                              <p:par>
                                <p:cTn id="51" presetID="22" presetClass="entr" presetSubtype="1" fill="hold" nodeType="withEffect">
                                  <p:stCondLst>
                                    <p:cond delay="0"/>
                                  </p:stCondLst>
                                  <p:childTnLst>
                                    <p:set>
                                      <p:cBhvr>
                                        <p:cTn id="52" dur="1" fill="hold">
                                          <p:stCondLst>
                                            <p:cond delay="0"/>
                                          </p:stCondLst>
                                        </p:cTn>
                                        <p:tgtEl>
                                          <p:spTgt spid="23"/>
                                        </p:tgtEl>
                                        <p:attrNameLst>
                                          <p:attrName>style.visibility</p:attrName>
                                        </p:attrNameLst>
                                      </p:cBhvr>
                                      <p:to>
                                        <p:strVal val="visible"/>
                                      </p:to>
                                    </p:set>
                                    <p:animEffect transition="in" filter="wipe(up)">
                                      <p:cBhvr>
                                        <p:cTn id="53" dur="500"/>
                                        <p:tgtEl>
                                          <p:spTgt spid="23"/>
                                        </p:tgtEl>
                                      </p:cBhvr>
                                    </p:animEffect>
                                  </p:childTnLst>
                                </p:cTn>
                              </p:par>
                            </p:childTnLst>
                          </p:cTn>
                        </p:par>
                        <p:par>
                          <p:cTn id="54" fill="hold">
                            <p:stCondLst>
                              <p:cond delay="500"/>
                            </p:stCondLst>
                            <p:childTnLst>
                              <p:par>
                                <p:cTn id="55" presetID="22" presetClass="exit" presetSubtype="2" fill="hold" nodeType="afterEffect">
                                  <p:stCondLst>
                                    <p:cond delay="500"/>
                                  </p:stCondLst>
                                  <p:childTnLst>
                                    <p:animEffect transition="out" filter="wipe(right)">
                                      <p:cBhvr>
                                        <p:cTn id="56" dur="500"/>
                                        <p:tgtEl>
                                          <p:spTgt spid="23"/>
                                        </p:tgtEl>
                                      </p:cBhvr>
                                    </p:animEffect>
                                    <p:set>
                                      <p:cBhvr>
                                        <p:cTn id="57" dur="1" fill="hold">
                                          <p:stCondLst>
                                            <p:cond delay="499"/>
                                          </p:stCondLst>
                                        </p:cTn>
                                        <p:tgtEl>
                                          <p:spTgt spid="23"/>
                                        </p:tgtEl>
                                        <p:attrNameLst>
                                          <p:attrName>style.visibility</p:attrName>
                                        </p:attrNameLst>
                                      </p:cBhvr>
                                      <p:to>
                                        <p:strVal val="hidden"/>
                                      </p:to>
                                    </p:set>
                                  </p:childTnLst>
                                </p:cTn>
                              </p:par>
                              <p:par>
                                <p:cTn id="58" presetID="22" presetClass="entr" presetSubtype="1" fill="hold" nodeType="withEffect">
                                  <p:stCondLst>
                                    <p:cond delay="500"/>
                                  </p:stCondLst>
                                  <p:childTnLst>
                                    <p:set>
                                      <p:cBhvr>
                                        <p:cTn id="59" dur="1" fill="hold">
                                          <p:stCondLst>
                                            <p:cond delay="0"/>
                                          </p:stCondLst>
                                        </p:cTn>
                                        <p:tgtEl>
                                          <p:spTgt spid="25"/>
                                        </p:tgtEl>
                                        <p:attrNameLst>
                                          <p:attrName>style.visibility</p:attrName>
                                        </p:attrNameLst>
                                      </p:cBhvr>
                                      <p:to>
                                        <p:strVal val="visible"/>
                                      </p:to>
                                    </p:set>
                                    <p:animEffect transition="in" filter="wipe(up)">
                                      <p:cBhvr>
                                        <p:cTn id="60" dur="500"/>
                                        <p:tgtEl>
                                          <p:spTgt spid="25"/>
                                        </p:tgtEl>
                                      </p:cBhvr>
                                    </p:animEffect>
                                  </p:childTnLst>
                                </p:cTn>
                              </p:par>
                            </p:childTnLst>
                          </p:cTn>
                        </p:par>
                        <p:par>
                          <p:cTn id="61" fill="hold">
                            <p:stCondLst>
                              <p:cond delay="1500"/>
                            </p:stCondLst>
                            <p:childTnLst>
                              <p:par>
                                <p:cTn id="62" presetID="22" presetClass="exit" presetSubtype="2" fill="hold" nodeType="afterEffect">
                                  <p:stCondLst>
                                    <p:cond delay="500"/>
                                  </p:stCondLst>
                                  <p:childTnLst>
                                    <p:animEffect transition="out" filter="wipe(right)">
                                      <p:cBhvr>
                                        <p:cTn id="63" dur="500"/>
                                        <p:tgtEl>
                                          <p:spTgt spid="25"/>
                                        </p:tgtEl>
                                      </p:cBhvr>
                                    </p:animEffect>
                                    <p:set>
                                      <p:cBhvr>
                                        <p:cTn id="64" dur="1" fill="hold">
                                          <p:stCondLst>
                                            <p:cond delay="499"/>
                                          </p:stCondLst>
                                        </p:cTn>
                                        <p:tgtEl>
                                          <p:spTgt spid="25"/>
                                        </p:tgtEl>
                                        <p:attrNameLst>
                                          <p:attrName>style.visibility</p:attrName>
                                        </p:attrNameLst>
                                      </p:cBhvr>
                                      <p:to>
                                        <p:strVal val="hidden"/>
                                      </p:to>
                                    </p:set>
                                  </p:childTnLst>
                                </p:cTn>
                              </p:par>
                              <p:par>
                                <p:cTn id="65" presetID="22" presetClass="entr" presetSubtype="1" fill="hold" nodeType="withEffect">
                                  <p:stCondLst>
                                    <p:cond delay="500"/>
                                  </p:stCondLst>
                                  <p:childTnLst>
                                    <p:set>
                                      <p:cBhvr>
                                        <p:cTn id="66" dur="1" fill="hold">
                                          <p:stCondLst>
                                            <p:cond delay="0"/>
                                          </p:stCondLst>
                                        </p:cTn>
                                        <p:tgtEl>
                                          <p:spTgt spid="28"/>
                                        </p:tgtEl>
                                        <p:attrNameLst>
                                          <p:attrName>style.visibility</p:attrName>
                                        </p:attrNameLst>
                                      </p:cBhvr>
                                      <p:to>
                                        <p:strVal val="visible"/>
                                      </p:to>
                                    </p:set>
                                    <p:animEffect transition="in" filter="wipe(up)">
                                      <p:cBhvr>
                                        <p:cTn id="67" dur="500"/>
                                        <p:tgtEl>
                                          <p:spTgt spid="28"/>
                                        </p:tgtEl>
                                      </p:cBhvr>
                                    </p:animEffect>
                                  </p:childTnLst>
                                </p:cTn>
                              </p:par>
                            </p:childTnLst>
                          </p:cTn>
                        </p:par>
                        <p:par>
                          <p:cTn id="68" fill="hold">
                            <p:stCondLst>
                              <p:cond delay="2500"/>
                            </p:stCondLst>
                            <p:childTnLst>
                              <p:par>
                                <p:cTn id="69" presetID="22" presetClass="exit" presetSubtype="2" fill="hold" nodeType="afterEffect">
                                  <p:stCondLst>
                                    <p:cond delay="500"/>
                                  </p:stCondLst>
                                  <p:childTnLst>
                                    <p:animEffect transition="out" filter="wipe(right)">
                                      <p:cBhvr>
                                        <p:cTn id="70" dur="500"/>
                                        <p:tgtEl>
                                          <p:spTgt spid="28"/>
                                        </p:tgtEl>
                                      </p:cBhvr>
                                    </p:animEffect>
                                    <p:set>
                                      <p:cBhvr>
                                        <p:cTn id="71" dur="1" fill="hold">
                                          <p:stCondLst>
                                            <p:cond delay="499"/>
                                          </p:stCondLst>
                                        </p:cTn>
                                        <p:tgtEl>
                                          <p:spTgt spid="2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uiExpand="1"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Integer Representation vs</a:t>
            </a:r>
            <a:br>
              <a:rPr lang="en-US" dirty="0"/>
            </a:br>
            <a:r>
              <a:rPr lang="en-US" dirty="0"/>
              <a:t>Floating Point Representation</a:t>
            </a:r>
          </a:p>
        </p:txBody>
      </p:sp>
      <p:graphicFrame>
        <p:nvGraphicFramePr>
          <p:cNvPr id="10" name="Table 10">
            <a:extLst>
              <a:ext uri="{FF2B5EF4-FFF2-40B4-BE49-F238E27FC236}">
                <a16:creationId xmlns:a16="http://schemas.microsoft.com/office/drawing/2014/main" id="{51835955-A1AB-0240-808D-6A2357D890EE}"/>
              </a:ext>
            </a:extLst>
          </p:cNvPr>
          <p:cNvGraphicFramePr>
            <a:graphicFrameLocks noGrp="1"/>
          </p:cNvGraphicFramePr>
          <p:nvPr>
            <p:ph idx="1"/>
            <p:extLst>
              <p:ext uri="{D42A27DB-BD31-4B8C-83A1-F6EECF244321}">
                <p14:modId xmlns:p14="http://schemas.microsoft.com/office/powerpoint/2010/main" val="1396969147"/>
              </p:ext>
            </p:extLst>
          </p:nvPr>
        </p:nvGraphicFramePr>
        <p:xfrm>
          <a:off x="838200" y="1825625"/>
          <a:ext cx="10515597" cy="2123440"/>
        </p:xfrm>
        <a:graphic>
          <a:graphicData uri="http://schemas.openxmlformats.org/drawingml/2006/table">
            <a:tbl>
              <a:tblPr firstRow="1" bandRow="1">
                <a:tableStyleId>{5C22544A-7EE6-4342-B048-85BDC9FD1C3A}</a:tableStyleId>
              </a:tblPr>
              <a:tblGrid>
                <a:gridCol w="3505199">
                  <a:extLst>
                    <a:ext uri="{9D8B030D-6E8A-4147-A177-3AD203B41FA5}">
                      <a16:colId xmlns:a16="http://schemas.microsoft.com/office/drawing/2014/main" val="596047683"/>
                    </a:ext>
                  </a:extLst>
                </a:gridCol>
                <a:gridCol w="3505199">
                  <a:extLst>
                    <a:ext uri="{9D8B030D-6E8A-4147-A177-3AD203B41FA5}">
                      <a16:colId xmlns:a16="http://schemas.microsoft.com/office/drawing/2014/main" val="4264483362"/>
                    </a:ext>
                  </a:extLst>
                </a:gridCol>
                <a:gridCol w="3505199">
                  <a:extLst>
                    <a:ext uri="{9D8B030D-6E8A-4147-A177-3AD203B41FA5}">
                      <a16:colId xmlns:a16="http://schemas.microsoft.com/office/drawing/2014/main" val="788529585"/>
                    </a:ext>
                  </a:extLst>
                </a:gridCol>
              </a:tblGrid>
              <a:tr h="370840">
                <a:tc>
                  <a:txBody>
                    <a:bodyPr/>
                    <a:lstStyle/>
                    <a:p>
                      <a:endParaRPr lang="en-US" dirty="0"/>
                    </a:p>
                  </a:txBody>
                  <a:tcPr/>
                </a:tc>
                <a:tc>
                  <a:txBody>
                    <a:bodyPr/>
                    <a:lstStyle/>
                    <a:p>
                      <a:pPr algn="ctr"/>
                      <a:r>
                        <a:rPr lang="en-US" dirty="0"/>
                        <a:t>68588</a:t>
                      </a:r>
                      <a:r>
                        <a:rPr lang="en-US" baseline="-25000" dirty="0"/>
                        <a:t>10</a:t>
                      </a:r>
                    </a:p>
                  </a:txBody>
                  <a:tcPr anchor="ctr"/>
                </a:tc>
                <a:tc>
                  <a:txBody>
                    <a:bodyPr/>
                    <a:lstStyle/>
                    <a:p>
                      <a:pPr algn="ctr"/>
                      <a:r>
                        <a:rPr lang="en-US" dirty="0"/>
                        <a:t>-231</a:t>
                      </a:r>
                      <a:r>
                        <a:rPr lang="en-US" baseline="-25000" dirty="0"/>
                        <a:t>10</a:t>
                      </a:r>
                      <a:br>
                        <a:rPr lang="en-US" dirty="0"/>
                      </a:br>
                      <a:r>
                        <a:rPr lang="en-US" dirty="0"/>
                        <a:t>256</a:t>
                      </a:r>
                    </a:p>
                  </a:txBody>
                  <a:tcPr anchor="ctr"/>
                </a:tc>
                <a:extLst>
                  <a:ext uri="{0D108BD9-81ED-4DB2-BD59-A6C34878D82A}">
                    <a16:rowId xmlns:a16="http://schemas.microsoft.com/office/drawing/2014/main" val="1432815655"/>
                  </a:ext>
                </a:extLst>
              </a:tr>
              <a:tr h="370840">
                <a:tc>
                  <a:txBody>
                    <a:bodyPr/>
                    <a:lstStyle/>
                    <a:p>
                      <a:pPr algn="r"/>
                      <a:r>
                        <a:rPr lang="en-US" sz="1800" b="1" kern="1200" dirty="0">
                          <a:solidFill>
                            <a:schemeClr val="lt1"/>
                          </a:solidFill>
                          <a:latin typeface="+mn-lt"/>
                          <a:ea typeface="+mn-ea"/>
                          <a:cs typeface="+mn-cs"/>
                        </a:rPr>
                        <a:t>32-bit int</a:t>
                      </a:r>
                    </a:p>
                  </a:txBody>
                  <a:tcPr>
                    <a:solidFill>
                      <a:srgbClr val="5B9BD5"/>
                    </a:solidFill>
                  </a:tcPr>
                </a:tc>
                <a:tc>
                  <a:txBody>
                    <a:bodyPr/>
                    <a:lstStyle/>
                    <a:p>
                      <a:pPr algn="r"/>
                      <a:r>
                        <a:rPr lang="en-US" dirty="0"/>
                        <a:t>0x00 01 0B EC</a:t>
                      </a:r>
                    </a:p>
                  </a:txBody>
                  <a:tcPr/>
                </a:tc>
                <a:tc>
                  <a:txBody>
                    <a:bodyPr/>
                    <a:lstStyle/>
                    <a:p>
                      <a:pPr algn="r"/>
                      <a:r>
                        <a:rPr lang="en-US" dirty="0"/>
                        <a:t>0x00 00 00 00</a:t>
                      </a:r>
                    </a:p>
                  </a:txBody>
                  <a:tcPr/>
                </a:tc>
                <a:extLst>
                  <a:ext uri="{0D108BD9-81ED-4DB2-BD59-A6C34878D82A}">
                    <a16:rowId xmlns:a16="http://schemas.microsoft.com/office/drawing/2014/main" val="3525258265"/>
                  </a:ext>
                </a:extLst>
              </a:tr>
              <a:tr h="370840">
                <a:tc>
                  <a:txBody>
                    <a:bodyPr/>
                    <a:lstStyle/>
                    <a:p>
                      <a:pPr algn="r"/>
                      <a:r>
                        <a:rPr lang="en-US" sz="1800" b="1" kern="1200" dirty="0">
                          <a:solidFill>
                            <a:schemeClr val="lt1"/>
                          </a:solidFill>
                          <a:latin typeface="+mn-lt"/>
                          <a:ea typeface="+mn-ea"/>
                          <a:cs typeface="+mn-cs"/>
                        </a:rPr>
                        <a:t>64-bit long</a:t>
                      </a:r>
                    </a:p>
                  </a:txBody>
                  <a:tcPr>
                    <a:solidFill>
                      <a:srgbClr val="5B9BD5"/>
                    </a:solidFill>
                  </a:tcPr>
                </a:tc>
                <a:tc>
                  <a:txBody>
                    <a:bodyPr/>
                    <a:lstStyle/>
                    <a:p>
                      <a:pPr algn="r"/>
                      <a:r>
                        <a:rPr lang="en-US" dirty="0"/>
                        <a:t>0x00 00 00 00 00 01 0B EC</a:t>
                      </a:r>
                    </a:p>
                  </a:txBody>
                  <a:tcPr/>
                </a:tc>
                <a:tc>
                  <a:txBody>
                    <a:bodyPr/>
                    <a:lstStyle/>
                    <a:p>
                      <a:pPr algn="r"/>
                      <a:r>
                        <a:rPr lang="en-US" dirty="0"/>
                        <a:t>0x00 00 00 00 00 00 00 00</a:t>
                      </a:r>
                    </a:p>
                  </a:txBody>
                  <a:tcPr/>
                </a:tc>
                <a:extLst>
                  <a:ext uri="{0D108BD9-81ED-4DB2-BD59-A6C34878D82A}">
                    <a16:rowId xmlns:a16="http://schemas.microsoft.com/office/drawing/2014/main" val="4136743732"/>
                  </a:ext>
                </a:extLst>
              </a:tr>
              <a:tr h="370840">
                <a:tc>
                  <a:txBody>
                    <a:bodyPr/>
                    <a:lstStyle/>
                    <a:p>
                      <a:pPr algn="r"/>
                      <a:r>
                        <a:rPr lang="en-US" sz="1800" b="1" kern="1200" dirty="0">
                          <a:solidFill>
                            <a:schemeClr val="lt1"/>
                          </a:solidFill>
                          <a:latin typeface="+mn-lt"/>
                          <a:ea typeface="+mn-ea"/>
                          <a:cs typeface="+mn-cs"/>
                        </a:rPr>
                        <a:t>32-bit float</a:t>
                      </a:r>
                    </a:p>
                  </a:txBody>
                  <a:tcPr>
                    <a:solidFill>
                      <a:srgbClr val="5B9BD5"/>
                    </a:solidFill>
                  </a:tcPr>
                </a:tc>
                <a:tc>
                  <a:txBody>
                    <a:bodyPr/>
                    <a:lstStyle/>
                    <a:p>
                      <a:pPr algn="r"/>
                      <a:r>
                        <a:rPr lang="en-US" dirty="0"/>
                        <a:t>0x47 85 F6 00</a:t>
                      </a:r>
                    </a:p>
                  </a:txBody>
                  <a:tcPr/>
                </a:tc>
                <a:tc>
                  <a:txBody>
                    <a:bodyPr/>
                    <a:lstStyle/>
                    <a:p>
                      <a:pPr algn="r"/>
                      <a:r>
                        <a:rPr lang="en-US" dirty="0"/>
                        <a:t>0xBF 67 00 00</a:t>
                      </a:r>
                    </a:p>
                  </a:txBody>
                  <a:tcPr/>
                </a:tc>
                <a:extLst>
                  <a:ext uri="{0D108BD9-81ED-4DB2-BD59-A6C34878D82A}">
                    <a16:rowId xmlns:a16="http://schemas.microsoft.com/office/drawing/2014/main" val="3246956126"/>
                  </a:ext>
                </a:extLst>
              </a:tr>
              <a:tr h="370840">
                <a:tc>
                  <a:txBody>
                    <a:bodyPr/>
                    <a:lstStyle/>
                    <a:p>
                      <a:pPr algn="r"/>
                      <a:r>
                        <a:rPr lang="en-US" sz="1800" b="1" kern="1200" dirty="0">
                          <a:solidFill>
                            <a:schemeClr val="lt1"/>
                          </a:solidFill>
                          <a:latin typeface="+mn-lt"/>
                          <a:ea typeface="+mn-ea"/>
                          <a:cs typeface="+mn-cs"/>
                        </a:rPr>
                        <a:t>64-bit double</a:t>
                      </a:r>
                    </a:p>
                  </a:txBody>
                  <a:tcPr>
                    <a:solidFill>
                      <a:srgbClr val="5B9BD5"/>
                    </a:solidFill>
                  </a:tcPr>
                </a:tc>
                <a:tc>
                  <a:txBody>
                    <a:bodyPr/>
                    <a:lstStyle/>
                    <a:p>
                      <a:pPr algn="r"/>
                      <a:r>
                        <a:rPr lang="en-US" dirty="0"/>
                        <a:t>0xC0 F0 BE C0 00 00 00 00 </a:t>
                      </a:r>
                    </a:p>
                  </a:txBody>
                  <a:tcPr/>
                </a:tc>
                <a:tc>
                  <a:txBody>
                    <a:bodyPr/>
                    <a:lstStyle/>
                    <a:p>
                      <a:pPr algn="r"/>
                      <a:r>
                        <a:rPr lang="en-US" dirty="0"/>
                        <a:t>0xBF EC E0 00 00 00 00 00</a:t>
                      </a:r>
                    </a:p>
                  </a:txBody>
                  <a:tcPr/>
                </a:tc>
                <a:extLst>
                  <a:ext uri="{0D108BD9-81ED-4DB2-BD59-A6C34878D82A}">
                    <a16:rowId xmlns:a16="http://schemas.microsoft.com/office/drawing/2014/main" val="801199128"/>
                  </a:ext>
                </a:extLst>
              </a:tr>
            </a:tbl>
          </a:graphicData>
        </a:graphic>
      </p:graphicFrame>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26</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cxnSp>
        <p:nvCxnSpPr>
          <p:cNvPr id="12" name="Straight Connector 11">
            <a:extLst>
              <a:ext uri="{FF2B5EF4-FFF2-40B4-BE49-F238E27FC236}">
                <a16:creationId xmlns:a16="http://schemas.microsoft.com/office/drawing/2014/main" id="{46119135-2ADB-6D4B-816D-5C51F4C79678}"/>
              </a:ext>
            </a:extLst>
          </p:cNvPr>
          <p:cNvCxnSpPr/>
          <p:nvPr/>
        </p:nvCxnSpPr>
        <p:spPr>
          <a:xfrm>
            <a:off x="9372600" y="2156791"/>
            <a:ext cx="427383"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E437F902-A8A0-3A48-9A99-92B3F18E1351}"/>
              </a:ext>
            </a:extLst>
          </p:cNvPr>
          <p:cNvSpPr txBox="1"/>
          <p:nvPr/>
        </p:nvSpPr>
        <p:spPr>
          <a:xfrm>
            <a:off x="152646" y="4564077"/>
            <a:ext cx="216406" cy="523220"/>
          </a:xfrm>
          <a:prstGeom prst="rect">
            <a:avLst/>
          </a:prstGeom>
          <a:solidFill>
            <a:srgbClr val="FFB4B4"/>
          </a:solidFill>
        </p:spPr>
        <p:txBody>
          <a:bodyPr wrap="none" lIns="0" rIns="0" rtlCol="0">
            <a:spAutoFit/>
          </a:bodyPr>
          <a:lstStyle/>
          <a:p>
            <a:r>
              <a:rPr lang="en-US" sz="2800" dirty="0">
                <a:latin typeface="Lucida Console" panose="020B0609040504020204" pitchFamily="49" charset="0"/>
              </a:rPr>
              <a:t>0</a:t>
            </a:r>
          </a:p>
        </p:txBody>
      </p:sp>
      <p:sp>
        <p:nvSpPr>
          <p:cNvPr id="14" name="Rectangle 13">
            <a:extLst>
              <a:ext uri="{FF2B5EF4-FFF2-40B4-BE49-F238E27FC236}">
                <a16:creationId xmlns:a16="http://schemas.microsoft.com/office/drawing/2014/main" id="{08D95BF3-C526-194C-80B5-0B3F6B51839D}"/>
              </a:ext>
            </a:extLst>
          </p:cNvPr>
          <p:cNvSpPr/>
          <p:nvPr/>
        </p:nvSpPr>
        <p:spPr>
          <a:xfrm>
            <a:off x="369052" y="4564077"/>
            <a:ext cx="2164054" cy="523220"/>
          </a:xfrm>
          <a:prstGeom prst="rect">
            <a:avLst/>
          </a:prstGeom>
          <a:solidFill>
            <a:srgbClr val="B4FFB4"/>
          </a:solidFill>
        </p:spPr>
        <p:txBody>
          <a:bodyPr wrap="none" lIns="0" rIns="0">
            <a:spAutoFit/>
          </a:bodyPr>
          <a:lstStyle/>
          <a:p>
            <a:r>
              <a:rPr lang="en-US" sz="2800" dirty="0">
                <a:latin typeface="Lucida Console" panose="020B0609040504020204" pitchFamily="49" charset="0"/>
              </a:rPr>
              <a:t>100 0111 1</a:t>
            </a:r>
            <a:endParaRPr lang="en-US" sz="2800" dirty="0"/>
          </a:p>
        </p:txBody>
      </p:sp>
      <p:sp>
        <p:nvSpPr>
          <p:cNvPr id="15" name="Rectangle 14">
            <a:extLst>
              <a:ext uri="{FF2B5EF4-FFF2-40B4-BE49-F238E27FC236}">
                <a16:creationId xmlns:a16="http://schemas.microsoft.com/office/drawing/2014/main" id="{8398D243-0CB0-564C-9EE0-E4C282738C53}"/>
              </a:ext>
            </a:extLst>
          </p:cNvPr>
          <p:cNvSpPr/>
          <p:nvPr/>
        </p:nvSpPr>
        <p:spPr>
          <a:xfrm>
            <a:off x="2542585" y="4564077"/>
            <a:ext cx="6078201" cy="523220"/>
          </a:xfrm>
          <a:prstGeom prst="rect">
            <a:avLst/>
          </a:prstGeom>
          <a:solidFill>
            <a:srgbClr val="B4B4FF"/>
          </a:solidFill>
        </p:spPr>
        <p:txBody>
          <a:bodyPr wrap="square" lIns="0" rIns="0">
            <a:spAutoFit/>
          </a:bodyPr>
          <a:lstStyle/>
          <a:p>
            <a:r>
              <a:rPr lang="en-US" sz="2800" dirty="0">
                <a:latin typeface="Lucida Console" panose="020B0609040504020204" pitchFamily="49" charset="0"/>
              </a:rPr>
              <a:t>000 0101 1111 0110 0000 0000</a:t>
            </a:r>
            <a:endParaRPr lang="en-US" sz="2800" dirty="0"/>
          </a:p>
        </p:txBody>
      </p:sp>
      <p:sp>
        <p:nvSpPr>
          <p:cNvPr id="21" name="TextBox 20">
            <a:extLst>
              <a:ext uri="{FF2B5EF4-FFF2-40B4-BE49-F238E27FC236}">
                <a16:creationId xmlns:a16="http://schemas.microsoft.com/office/drawing/2014/main" id="{B139E3A0-6DA6-544A-BAB1-B506B996ABB0}"/>
              </a:ext>
            </a:extLst>
          </p:cNvPr>
          <p:cNvSpPr txBox="1"/>
          <p:nvPr/>
        </p:nvSpPr>
        <p:spPr>
          <a:xfrm>
            <a:off x="152646" y="5648651"/>
            <a:ext cx="216406" cy="523220"/>
          </a:xfrm>
          <a:prstGeom prst="rect">
            <a:avLst/>
          </a:prstGeom>
          <a:solidFill>
            <a:srgbClr val="FFB4B4"/>
          </a:solidFill>
        </p:spPr>
        <p:txBody>
          <a:bodyPr wrap="none" lIns="0" rIns="0" rtlCol="0">
            <a:spAutoFit/>
          </a:bodyPr>
          <a:lstStyle/>
          <a:p>
            <a:r>
              <a:rPr lang="en-US" sz="2800" dirty="0">
                <a:latin typeface="Lucida Console" panose="020B0609040504020204" pitchFamily="49" charset="0"/>
              </a:rPr>
              <a:t>1</a:t>
            </a:r>
          </a:p>
        </p:txBody>
      </p:sp>
      <p:sp>
        <p:nvSpPr>
          <p:cNvPr id="22" name="Rectangle 21">
            <a:extLst>
              <a:ext uri="{FF2B5EF4-FFF2-40B4-BE49-F238E27FC236}">
                <a16:creationId xmlns:a16="http://schemas.microsoft.com/office/drawing/2014/main" id="{6460221D-E50C-3343-9331-41831FD4AB2F}"/>
              </a:ext>
            </a:extLst>
          </p:cNvPr>
          <p:cNvSpPr/>
          <p:nvPr/>
        </p:nvSpPr>
        <p:spPr>
          <a:xfrm>
            <a:off x="369052" y="5648651"/>
            <a:ext cx="2813271" cy="523220"/>
          </a:xfrm>
          <a:prstGeom prst="rect">
            <a:avLst/>
          </a:prstGeom>
          <a:solidFill>
            <a:srgbClr val="B4FFB4"/>
          </a:solidFill>
        </p:spPr>
        <p:txBody>
          <a:bodyPr wrap="none" lIns="0" rIns="0">
            <a:spAutoFit/>
          </a:bodyPr>
          <a:lstStyle/>
          <a:p>
            <a:r>
              <a:rPr lang="en-US" sz="2800" dirty="0">
                <a:latin typeface="Lucida Console" panose="020B0609040504020204" pitchFamily="49" charset="0"/>
              </a:rPr>
              <a:t>011 1111 1110</a:t>
            </a:r>
            <a:endParaRPr lang="en-US" sz="2800" dirty="0"/>
          </a:p>
        </p:txBody>
      </p:sp>
      <p:sp>
        <p:nvSpPr>
          <p:cNvPr id="23" name="Rectangle 22">
            <a:extLst>
              <a:ext uri="{FF2B5EF4-FFF2-40B4-BE49-F238E27FC236}">
                <a16:creationId xmlns:a16="http://schemas.microsoft.com/office/drawing/2014/main" id="{F40456DF-C04E-DB4A-B483-CB3941EC5B34}"/>
              </a:ext>
            </a:extLst>
          </p:cNvPr>
          <p:cNvSpPr/>
          <p:nvPr/>
        </p:nvSpPr>
        <p:spPr>
          <a:xfrm>
            <a:off x="3182323" y="5648651"/>
            <a:ext cx="8867462" cy="523220"/>
          </a:xfrm>
          <a:prstGeom prst="rect">
            <a:avLst/>
          </a:prstGeom>
          <a:solidFill>
            <a:srgbClr val="B4B4FF"/>
          </a:solidFill>
        </p:spPr>
        <p:txBody>
          <a:bodyPr wrap="square" lIns="0" rIns="0">
            <a:spAutoFit/>
          </a:bodyPr>
          <a:lstStyle/>
          <a:p>
            <a:r>
              <a:rPr lang="en-US" sz="2800" dirty="0">
                <a:latin typeface="Lucida Console" panose="020B0609040504020204" pitchFamily="49" charset="0"/>
              </a:rPr>
              <a:t>1100 1110 </a:t>
            </a:r>
            <a:r>
              <a:rPr lang="en-US" sz="2600" dirty="0">
                <a:latin typeface="Lucida Console" panose="020B0609040504020204" pitchFamily="49" charset="0"/>
              </a:rPr>
              <a:t>0000 </a:t>
            </a:r>
            <a:r>
              <a:rPr lang="en-US" sz="2400" dirty="0">
                <a:latin typeface="Lucida Console" panose="020B0609040504020204" pitchFamily="49" charset="0"/>
              </a:rPr>
              <a:t>0000 </a:t>
            </a:r>
            <a:r>
              <a:rPr lang="en-US" sz="2200" dirty="0">
                <a:latin typeface="Lucida Console" panose="020B0609040504020204" pitchFamily="49" charset="0"/>
              </a:rPr>
              <a:t>0000 </a:t>
            </a:r>
            <a:r>
              <a:rPr lang="en-US" sz="2000" dirty="0">
                <a:latin typeface="Lucida Console" panose="020B0609040504020204" pitchFamily="49" charset="0"/>
              </a:rPr>
              <a:t>0000 </a:t>
            </a:r>
            <a:r>
              <a:rPr lang="en-US" dirty="0">
                <a:latin typeface="Lucida Console" panose="020B0609040504020204" pitchFamily="49" charset="0"/>
              </a:rPr>
              <a:t>0000 </a:t>
            </a:r>
            <a:r>
              <a:rPr lang="en-US" sz="1600" dirty="0">
                <a:latin typeface="Lucida Console" panose="020B0609040504020204" pitchFamily="49" charset="0"/>
              </a:rPr>
              <a:t>0000 </a:t>
            </a:r>
            <a:r>
              <a:rPr lang="en-US" sz="1400" dirty="0">
                <a:latin typeface="Lucida Console" panose="020B0609040504020204" pitchFamily="49" charset="0"/>
              </a:rPr>
              <a:t>0000 </a:t>
            </a:r>
            <a:r>
              <a:rPr lang="en-US" sz="1200" dirty="0">
                <a:latin typeface="Lucida Console" panose="020B0609040504020204" pitchFamily="49" charset="0"/>
              </a:rPr>
              <a:t>0000 </a:t>
            </a:r>
            <a:r>
              <a:rPr lang="en-US" sz="1000" dirty="0">
                <a:latin typeface="Lucida Console" panose="020B0609040504020204" pitchFamily="49" charset="0"/>
              </a:rPr>
              <a:t>0000 </a:t>
            </a:r>
            <a:r>
              <a:rPr lang="en-US" sz="800" dirty="0">
                <a:latin typeface="Lucida Console" panose="020B0609040504020204" pitchFamily="49" charset="0"/>
              </a:rPr>
              <a:t>0000 </a:t>
            </a:r>
            <a:r>
              <a:rPr lang="en-US" sz="600" dirty="0">
                <a:latin typeface="Lucida Console" panose="020B0609040504020204" pitchFamily="49" charset="0"/>
              </a:rPr>
              <a:t>0000</a:t>
            </a:r>
            <a:endParaRPr lang="en-US" sz="600" dirty="0"/>
          </a:p>
        </p:txBody>
      </p:sp>
      <p:sp>
        <p:nvSpPr>
          <p:cNvPr id="26" name="TextBox 25">
            <a:extLst>
              <a:ext uri="{FF2B5EF4-FFF2-40B4-BE49-F238E27FC236}">
                <a16:creationId xmlns:a16="http://schemas.microsoft.com/office/drawing/2014/main" id="{DB7B6600-1C02-1949-8767-512CEE373C73}"/>
              </a:ext>
            </a:extLst>
          </p:cNvPr>
          <p:cNvSpPr txBox="1"/>
          <p:nvPr/>
        </p:nvSpPr>
        <p:spPr>
          <a:xfrm>
            <a:off x="785641" y="4117988"/>
            <a:ext cx="2670796" cy="523220"/>
          </a:xfrm>
          <a:prstGeom prst="rect">
            <a:avLst/>
          </a:prstGeom>
          <a:noFill/>
        </p:spPr>
        <p:txBody>
          <a:bodyPr wrap="none" rtlCol="0">
            <a:spAutoFit/>
          </a:bodyPr>
          <a:lstStyle/>
          <a:p>
            <a:r>
              <a:rPr lang="en-US" sz="2800" dirty="0"/>
              <a:t>float f = 68588.0;</a:t>
            </a:r>
          </a:p>
        </p:txBody>
      </p:sp>
      <p:sp>
        <p:nvSpPr>
          <p:cNvPr id="27" name="TextBox 26">
            <a:extLst>
              <a:ext uri="{FF2B5EF4-FFF2-40B4-BE49-F238E27FC236}">
                <a16:creationId xmlns:a16="http://schemas.microsoft.com/office/drawing/2014/main" id="{04622D26-7CBE-834C-93CC-BF6DB29E2EB4}"/>
              </a:ext>
            </a:extLst>
          </p:cNvPr>
          <p:cNvSpPr txBox="1"/>
          <p:nvPr/>
        </p:nvSpPr>
        <p:spPr>
          <a:xfrm>
            <a:off x="785641" y="5198559"/>
            <a:ext cx="3531736" cy="523220"/>
          </a:xfrm>
          <a:prstGeom prst="rect">
            <a:avLst/>
          </a:prstGeom>
          <a:noFill/>
        </p:spPr>
        <p:txBody>
          <a:bodyPr wrap="none" rtlCol="0">
            <a:spAutoFit/>
          </a:bodyPr>
          <a:lstStyle/>
          <a:p>
            <a:r>
              <a:rPr lang="en-US" sz="2800" dirty="0"/>
              <a:t>double d = -231.0/256;</a:t>
            </a:r>
          </a:p>
        </p:txBody>
      </p:sp>
    </p:spTree>
    <p:extLst>
      <p:ext uri="{BB962C8B-B14F-4D97-AF65-F5344CB8AC3E}">
        <p14:creationId xmlns:p14="http://schemas.microsoft.com/office/powerpoint/2010/main" val="279374063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FED272C-20D6-2D4F-8C04-941B3781976D}"/>
              </a:ext>
            </a:extLst>
          </p:cNvPr>
          <p:cNvSpPr>
            <a:spLocks noGrp="1"/>
          </p:cNvSpPr>
          <p:nvPr>
            <p:ph type="title"/>
          </p:nvPr>
        </p:nvSpPr>
        <p:spPr/>
        <p:txBody>
          <a:bodyPr/>
          <a:lstStyle/>
          <a:p>
            <a:r>
              <a:rPr lang="en-US" dirty="0"/>
              <a:t>Integer Casting vs</a:t>
            </a:r>
            <a:br>
              <a:rPr lang="en-US" dirty="0"/>
            </a:br>
            <a:r>
              <a:rPr lang="en-US" dirty="0"/>
              <a:t>Floating Point Casting</a:t>
            </a:r>
          </a:p>
        </p:txBody>
      </p:sp>
      <p:sp>
        <p:nvSpPr>
          <p:cNvPr id="9" name="Content Placeholder 8">
            <a:extLst>
              <a:ext uri="{FF2B5EF4-FFF2-40B4-BE49-F238E27FC236}">
                <a16:creationId xmlns:a16="http://schemas.microsoft.com/office/drawing/2014/main" id="{654F84FF-8904-7347-B95D-4D38CECF9722}"/>
              </a:ext>
            </a:extLst>
          </p:cNvPr>
          <p:cNvSpPr>
            <a:spLocks noGrp="1"/>
          </p:cNvSpPr>
          <p:nvPr>
            <p:ph sz="half" idx="1"/>
          </p:nvPr>
        </p:nvSpPr>
        <p:spPr>
          <a:xfrm>
            <a:off x="838200" y="1825625"/>
            <a:ext cx="5473148" cy="4351338"/>
          </a:xfrm>
        </p:spPr>
        <p:txBody>
          <a:bodyPr>
            <a:normAutofit fontScale="92500"/>
          </a:bodyPr>
          <a:lstStyle/>
          <a:p>
            <a:r>
              <a:rPr lang="en-US" dirty="0"/>
              <a:t>Smaller integer type cast to larger integer type</a:t>
            </a:r>
          </a:p>
          <a:p>
            <a:pPr lvl="1"/>
            <a:r>
              <a:rPr lang="en-US" dirty="0"/>
              <a:t>Zero/Sign-extend</a:t>
            </a:r>
          </a:p>
          <a:p>
            <a:r>
              <a:rPr lang="en-US" dirty="0"/>
              <a:t>Larger integer type cast to smaller integer type</a:t>
            </a:r>
          </a:p>
          <a:p>
            <a:pPr lvl="1"/>
            <a:r>
              <a:rPr lang="en-US" dirty="0"/>
              <a:t>Truncate and re-interpret</a:t>
            </a:r>
          </a:p>
          <a:p>
            <a:pPr lvl="1"/>
            <a:endParaRPr lang="en-US" dirty="0"/>
          </a:p>
          <a:p>
            <a:r>
              <a:rPr lang="en-US" dirty="0"/>
              <a:t>Integer type to floating point type, or</a:t>
            </a:r>
            <a:br>
              <a:rPr lang="en-US" dirty="0"/>
            </a:br>
            <a:r>
              <a:rPr lang="en-US" dirty="0"/>
              <a:t>Floating point type to integer type</a:t>
            </a:r>
          </a:p>
          <a:p>
            <a:pPr lvl="1"/>
            <a:r>
              <a:rPr lang="en-US" dirty="0"/>
              <a:t>Generate new bit pattern</a:t>
            </a:r>
          </a:p>
          <a:p>
            <a:pPr lvl="1"/>
            <a:r>
              <a:rPr lang="en-US" dirty="0"/>
              <a:t>May not be exact</a:t>
            </a:r>
          </a:p>
        </p:txBody>
      </p:sp>
      <p:sp>
        <p:nvSpPr>
          <p:cNvPr id="10" name="Content Placeholder 9">
            <a:extLst>
              <a:ext uri="{FF2B5EF4-FFF2-40B4-BE49-F238E27FC236}">
                <a16:creationId xmlns:a16="http://schemas.microsoft.com/office/drawing/2014/main" id="{9A255C1E-793A-5B4D-B9DE-0263BC15D140}"/>
              </a:ext>
            </a:extLst>
          </p:cNvPr>
          <p:cNvSpPr>
            <a:spLocks noGrp="1"/>
          </p:cNvSpPr>
          <p:nvPr>
            <p:ph sz="half" idx="2"/>
          </p:nvPr>
        </p:nvSpPr>
        <p:spPr/>
        <p:txBody>
          <a:bodyPr/>
          <a:lstStyle/>
          <a:p>
            <a:r>
              <a:rPr lang="en-US" dirty="0"/>
              <a:t>Smaller floating point type cast to larger floating point type</a:t>
            </a:r>
          </a:p>
          <a:p>
            <a:pPr lvl="1"/>
            <a:r>
              <a:rPr lang="en-US" dirty="0"/>
              <a:t>Generate new bit pattern</a:t>
            </a:r>
          </a:p>
          <a:p>
            <a:r>
              <a:rPr lang="en-US" dirty="0"/>
              <a:t>Larger floating point type cast to smaller floating point type</a:t>
            </a:r>
          </a:p>
          <a:p>
            <a:pPr lvl="1"/>
            <a:r>
              <a:rPr lang="en-US" dirty="0"/>
              <a:t>Generate new bit pattern</a:t>
            </a:r>
          </a:p>
          <a:p>
            <a:pPr lvl="1"/>
            <a:r>
              <a:rPr lang="en-US" dirty="0"/>
              <a:t>May require rounding</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27</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07387023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ABEBF7-0766-5240-99AA-0A18D6C4D579}"/>
              </a:ext>
            </a:extLst>
          </p:cNvPr>
          <p:cNvSpPr>
            <a:spLocks noGrp="1"/>
          </p:cNvSpPr>
          <p:nvPr>
            <p:ph type="title"/>
          </p:nvPr>
        </p:nvSpPr>
        <p:spPr/>
        <p:txBody>
          <a:bodyPr/>
          <a:lstStyle/>
          <a:p>
            <a:r>
              <a:rPr lang="en-US" dirty="0"/>
              <a:t>Quarter Precision Floating Point</a:t>
            </a:r>
          </a:p>
        </p:txBody>
      </p:sp>
      <p:sp>
        <p:nvSpPr>
          <p:cNvPr id="5" name="Content Placeholder 4">
            <a:extLst>
              <a:ext uri="{FF2B5EF4-FFF2-40B4-BE49-F238E27FC236}">
                <a16:creationId xmlns:a16="http://schemas.microsoft.com/office/drawing/2014/main" id="{00412AE6-B965-BF47-9DD9-9F9C3DE6029C}"/>
              </a:ext>
            </a:extLst>
          </p:cNvPr>
          <p:cNvSpPr>
            <a:spLocks noGrp="1"/>
          </p:cNvSpPr>
          <p:nvPr>
            <p:ph idx="1"/>
          </p:nvPr>
        </p:nvSpPr>
        <p:spPr>
          <a:xfrm>
            <a:off x="838200" y="2324291"/>
            <a:ext cx="10515600" cy="3852671"/>
          </a:xfrm>
        </p:spPr>
        <p:txBody>
          <a:bodyPr/>
          <a:lstStyle/>
          <a:p>
            <a:r>
              <a:rPr lang="en-US" dirty="0"/>
              <a:t>8-bit floating point type</a:t>
            </a:r>
          </a:p>
          <a:p>
            <a:r>
              <a:rPr lang="en-US" i="1" dirty="0"/>
              <a:t>Not</a:t>
            </a:r>
            <a:r>
              <a:rPr lang="en-US" dirty="0"/>
              <a:t> a real IEEE 754 format</a:t>
            </a:r>
          </a:p>
          <a:p>
            <a:r>
              <a:rPr lang="en-US" dirty="0"/>
              <a:t>Same general form as IEEE 754 format</a:t>
            </a:r>
          </a:p>
          <a:p>
            <a:pPr lvl="1"/>
            <a:r>
              <a:rPr lang="en-US" dirty="0"/>
              <a:t>MSB is sign bit</a:t>
            </a:r>
          </a:p>
          <a:p>
            <a:pPr lvl="1"/>
            <a:r>
              <a:rPr lang="en-US" dirty="0"/>
              <a:t>Next four bits encode the exponent</a:t>
            </a:r>
          </a:p>
          <a:p>
            <a:pPr lvl="1"/>
            <a:r>
              <a:rPr lang="en-US" dirty="0"/>
              <a:t>Remaining three bits encode the significand, </a:t>
            </a:r>
            <a:r>
              <a:rPr lang="en-US" i="1" dirty="0"/>
              <a:t>bias</a:t>
            </a:r>
            <a:r>
              <a:rPr lang="en-US" dirty="0"/>
              <a:t>=7</a:t>
            </a:r>
          </a:p>
          <a:p>
            <a:pPr lvl="1"/>
            <a:r>
              <a:rPr lang="en-US" dirty="0"/>
              <a:t>Normal, subnormal, zero, </a:t>
            </a:r>
            <a:r>
              <a:rPr lang="en-US" dirty="0" err="1"/>
              <a:t>NaN</a:t>
            </a:r>
            <a:r>
              <a:rPr lang="en-US" dirty="0"/>
              <a:t>, Infinity</a:t>
            </a:r>
          </a:p>
        </p:txBody>
      </p:sp>
      <p:sp>
        <p:nvSpPr>
          <p:cNvPr id="4" name="Text Placeholder 3">
            <a:extLst>
              <a:ext uri="{FF2B5EF4-FFF2-40B4-BE49-F238E27FC236}">
                <a16:creationId xmlns:a16="http://schemas.microsoft.com/office/drawing/2014/main" id="{B7797BEF-A661-0744-9E02-D1D26AF180BD}"/>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FF3DA1D4-B571-CB40-9697-A31A61C07190}"/>
              </a:ext>
            </a:extLst>
          </p:cNvPr>
          <p:cNvGrpSpPr/>
          <p:nvPr/>
        </p:nvGrpSpPr>
        <p:grpSpPr>
          <a:xfrm>
            <a:off x="1828800" y="1266075"/>
            <a:ext cx="8534400" cy="685800"/>
            <a:chOff x="952500" y="1981200"/>
            <a:chExt cx="8534400" cy="685800"/>
          </a:xfrm>
        </p:grpSpPr>
        <p:sp>
          <p:nvSpPr>
            <p:cNvPr id="11" name="Rectangle 10">
              <a:extLst>
                <a:ext uri="{FF2B5EF4-FFF2-40B4-BE49-F238E27FC236}">
                  <a16:creationId xmlns:a16="http://schemas.microsoft.com/office/drawing/2014/main" id="{257F5A5E-7783-B14B-AF30-7F6902EAC127}"/>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36122946-1849-8047-9DB6-1A32A1D51BE3}"/>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C8CEABD0-4D93-CD41-8981-DEB53B1B4D03}"/>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sp>
        <p:nvSpPr>
          <p:cNvPr id="15" name="TextBox 14">
            <a:extLst>
              <a:ext uri="{FF2B5EF4-FFF2-40B4-BE49-F238E27FC236}">
                <a16:creationId xmlns:a16="http://schemas.microsoft.com/office/drawing/2014/main" id="{7816A027-54B8-0340-86FA-6F0208F9ABAF}"/>
              </a:ext>
            </a:extLst>
          </p:cNvPr>
          <p:cNvSpPr txBox="1"/>
          <p:nvPr/>
        </p:nvSpPr>
        <p:spPr>
          <a:xfrm>
            <a:off x="1868572" y="1648663"/>
            <a:ext cx="606256" cy="369332"/>
          </a:xfrm>
          <a:prstGeom prst="rect">
            <a:avLst/>
          </a:prstGeom>
          <a:noFill/>
        </p:spPr>
        <p:txBody>
          <a:bodyPr wrap="none" rtlCol="0">
            <a:spAutoFit/>
          </a:bodyPr>
          <a:lstStyle/>
          <a:p>
            <a:pPr algn="ctr"/>
            <a:r>
              <a:rPr lang="en-US" dirty="0"/>
              <a:t>1 bit</a:t>
            </a:r>
          </a:p>
        </p:txBody>
      </p:sp>
      <p:sp>
        <p:nvSpPr>
          <p:cNvPr id="16" name="TextBox 15">
            <a:extLst>
              <a:ext uri="{FF2B5EF4-FFF2-40B4-BE49-F238E27FC236}">
                <a16:creationId xmlns:a16="http://schemas.microsoft.com/office/drawing/2014/main" id="{DCD58842-FF73-AD43-B6E3-37ECD08EACB0}"/>
              </a:ext>
            </a:extLst>
          </p:cNvPr>
          <p:cNvSpPr txBox="1"/>
          <p:nvPr/>
        </p:nvSpPr>
        <p:spPr>
          <a:xfrm>
            <a:off x="3265735" y="1638492"/>
            <a:ext cx="696024" cy="369332"/>
          </a:xfrm>
          <a:prstGeom prst="rect">
            <a:avLst/>
          </a:prstGeom>
          <a:noFill/>
        </p:spPr>
        <p:txBody>
          <a:bodyPr wrap="none" rtlCol="0">
            <a:spAutoFit/>
          </a:bodyPr>
          <a:lstStyle/>
          <a:p>
            <a:pPr algn="ctr"/>
            <a:r>
              <a:rPr lang="en-US" dirty="0"/>
              <a:t>4 bits</a:t>
            </a:r>
          </a:p>
        </p:txBody>
      </p:sp>
      <p:sp>
        <p:nvSpPr>
          <p:cNvPr id="17" name="TextBox 16">
            <a:extLst>
              <a:ext uri="{FF2B5EF4-FFF2-40B4-BE49-F238E27FC236}">
                <a16:creationId xmlns:a16="http://schemas.microsoft.com/office/drawing/2014/main" id="{5E7A8FA7-F24E-7846-8400-AD31F2EC9AD5}"/>
              </a:ext>
            </a:extLst>
          </p:cNvPr>
          <p:cNvSpPr txBox="1"/>
          <p:nvPr/>
        </p:nvSpPr>
        <p:spPr>
          <a:xfrm>
            <a:off x="7227538" y="1659994"/>
            <a:ext cx="696024" cy="369332"/>
          </a:xfrm>
          <a:prstGeom prst="rect">
            <a:avLst/>
          </a:prstGeom>
          <a:noFill/>
        </p:spPr>
        <p:txBody>
          <a:bodyPr wrap="none" rtlCol="0">
            <a:spAutoFit/>
          </a:bodyPr>
          <a:lstStyle/>
          <a:p>
            <a:pPr algn="ctr"/>
            <a:r>
              <a:rPr lang="en-US" dirty="0"/>
              <a:t>3 bits</a:t>
            </a:r>
          </a:p>
        </p:txBody>
      </p:sp>
      <p:pic>
        <p:nvPicPr>
          <p:cNvPr id="26" name="Picture 25">
            <a:extLst>
              <a:ext uri="{FF2B5EF4-FFF2-40B4-BE49-F238E27FC236}">
                <a16:creationId xmlns:a16="http://schemas.microsoft.com/office/drawing/2014/main" id="{35C35C40-406C-C54C-9553-11C40638908C}"/>
              </a:ext>
            </a:extLst>
          </p:cNvPr>
          <p:cNvPicPr>
            <a:picLocks noChangeAspect="1"/>
          </p:cNvPicPr>
          <p:nvPr/>
        </p:nvPicPr>
        <p:blipFill>
          <a:blip r:embed="rId3"/>
          <a:stretch>
            <a:fillRect/>
          </a:stretch>
        </p:blipFill>
        <p:spPr>
          <a:xfrm>
            <a:off x="6096000" y="2116094"/>
            <a:ext cx="5226050" cy="794901"/>
          </a:xfrm>
          <a:prstGeom prst="rect">
            <a:avLst/>
          </a:prstGeom>
        </p:spPr>
      </p:pic>
      <p:sp>
        <p:nvSpPr>
          <p:cNvPr id="27" name="Rounded Rectangular Callout 26">
            <a:extLst>
              <a:ext uri="{FF2B5EF4-FFF2-40B4-BE49-F238E27FC236}">
                <a16:creationId xmlns:a16="http://schemas.microsoft.com/office/drawing/2014/main" id="{5462FB4B-3439-8948-821A-4B009410EA1A}"/>
              </a:ext>
            </a:extLst>
          </p:cNvPr>
          <p:cNvSpPr/>
          <p:nvPr/>
        </p:nvSpPr>
        <p:spPr>
          <a:xfrm>
            <a:off x="8790517" y="3586379"/>
            <a:ext cx="2112709" cy="956079"/>
          </a:xfrm>
          <a:prstGeom prst="wedgeRoundRectCallout">
            <a:avLst>
              <a:gd name="adj1" fmla="val -87897"/>
              <a:gd name="adj2" fmla="val 64412"/>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2800" i="1" dirty="0">
                <a:solidFill>
                  <a:srgbClr val="FFFF00"/>
                </a:solidFill>
              </a:rPr>
              <a:t>bias</a:t>
            </a:r>
            <a:r>
              <a:rPr lang="en-US" sz="2800" dirty="0">
                <a:solidFill>
                  <a:srgbClr val="FFFF00"/>
                </a:solidFill>
              </a:rPr>
              <a:t> = 2</a:t>
            </a:r>
            <a:r>
              <a:rPr lang="en-US" sz="2800" baseline="30000" dirty="0">
                <a:solidFill>
                  <a:srgbClr val="FFFF00"/>
                </a:solidFill>
              </a:rPr>
              <a:t>w-1</a:t>
            </a:r>
            <a:r>
              <a:rPr lang="en-US" sz="2800" dirty="0">
                <a:solidFill>
                  <a:srgbClr val="FFFF00"/>
                </a:solidFill>
              </a:rPr>
              <a:t>-1</a:t>
            </a:r>
          </a:p>
          <a:p>
            <a:pPr algn="r"/>
            <a:r>
              <a:rPr lang="en-US" sz="2800" dirty="0">
                <a:solidFill>
                  <a:srgbClr val="FFFF00"/>
                </a:solidFill>
              </a:rPr>
              <a:t>= 2</a:t>
            </a:r>
            <a:r>
              <a:rPr lang="en-US" sz="2800" baseline="30000" dirty="0">
                <a:solidFill>
                  <a:srgbClr val="FFFF00"/>
                </a:solidFill>
              </a:rPr>
              <a:t>3</a:t>
            </a:r>
            <a:r>
              <a:rPr lang="en-US" sz="2800" dirty="0">
                <a:solidFill>
                  <a:srgbClr val="FFFF00"/>
                </a:solidFill>
              </a:rPr>
              <a:t>-1</a:t>
            </a:r>
          </a:p>
        </p:txBody>
      </p:sp>
    </p:spTree>
    <p:extLst>
      <p:ext uri="{BB962C8B-B14F-4D97-AF65-F5344CB8AC3E}">
        <p14:creationId xmlns:p14="http://schemas.microsoft.com/office/powerpoint/2010/main" val="3292811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Quarter Precision:</a:t>
            </a:r>
            <a:br>
              <a:rPr lang="en-US" dirty="0"/>
            </a:br>
            <a:r>
              <a:rPr lang="en-US" dirty="0"/>
              <a:t>Encoding Example</a:t>
            </a:r>
          </a:p>
        </p:txBody>
      </p:sp>
      <p:sp>
        <p:nvSpPr>
          <p:cNvPr id="13" name="Content Placeholder 12">
            <a:extLst>
              <a:ext uri="{FF2B5EF4-FFF2-40B4-BE49-F238E27FC236}">
                <a16:creationId xmlns:a16="http://schemas.microsoft.com/office/drawing/2014/main" id="{5088E139-8A95-8642-A2DB-01FB5F9A0489}"/>
              </a:ext>
            </a:extLst>
          </p:cNvPr>
          <p:cNvSpPr>
            <a:spLocks noGrp="1"/>
          </p:cNvSpPr>
          <p:nvPr>
            <p:ph idx="1"/>
          </p:nvPr>
        </p:nvSpPr>
        <p:spPr/>
        <p:txBody>
          <a:bodyPr/>
          <a:lstStyle/>
          <a:p>
            <a:r>
              <a:rPr lang="en-US" dirty="0"/>
              <a:t>quarter q = 3.25;</a:t>
            </a:r>
          </a:p>
          <a:p>
            <a:pPr>
              <a:tabLst>
                <a:tab pos="3133725" algn="r"/>
                <a:tab pos="3190875" algn="l"/>
              </a:tabLst>
            </a:pPr>
            <a:r>
              <a:rPr lang="en-US" b="1" dirty="0"/>
              <a:t>Value	</a:t>
            </a:r>
            <a:r>
              <a:rPr lang="en-US" dirty="0"/>
              <a:t>3.25</a:t>
            </a:r>
            <a:r>
              <a:rPr lang="en-US" baseline="-25000" dirty="0"/>
              <a:t>10</a:t>
            </a:r>
            <a:r>
              <a:rPr lang="en-US" dirty="0"/>
              <a:t>	= </a:t>
            </a:r>
            <a:r>
              <a:rPr lang="en-US" dirty="0">
                <a:latin typeface="Lucida Console" panose="020B0609040504020204" pitchFamily="49" charset="0"/>
              </a:rPr>
              <a:t>11.01</a:t>
            </a:r>
            <a:r>
              <a:rPr lang="en-US" baseline="-25000" dirty="0">
                <a:latin typeface="Lucida Console" panose="020B0609040504020204" pitchFamily="49" charset="0"/>
              </a:rPr>
              <a:t>2</a:t>
            </a:r>
            <a:br>
              <a:rPr lang="en-US" b="1" dirty="0"/>
            </a:br>
            <a:r>
              <a:rPr lang="en-US" dirty="0"/>
              <a:t>		= </a:t>
            </a:r>
            <a:r>
              <a:rPr lang="en-US" dirty="0">
                <a:latin typeface="Lucida Console" panose="020B0609040504020204" pitchFamily="49" charset="0"/>
              </a:rPr>
              <a:t>1.101</a:t>
            </a:r>
            <a:r>
              <a:rPr lang="en-US" dirty="0"/>
              <a:t> x 2</a:t>
            </a:r>
            <a:r>
              <a:rPr lang="en-US" baseline="30000" dirty="0"/>
              <a:t>1</a:t>
            </a:r>
          </a:p>
          <a:p>
            <a:pPr>
              <a:tabLst>
                <a:tab pos="3133725" algn="r"/>
                <a:tab pos="3190875" algn="l"/>
              </a:tabLst>
            </a:pPr>
            <a:r>
              <a:rPr lang="en-US" b="1" dirty="0"/>
              <a:t>Significand	</a:t>
            </a:r>
            <a:r>
              <a:rPr lang="en-US" i="1" dirty="0"/>
              <a:t>m	</a:t>
            </a:r>
            <a:r>
              <a:rPr lang="en-US" dirty="0"/>
              <a:t>= </a:t>
            </a:r>
            <a:r>
              <a:rPr lang="en-US" dirty="0">
                <a:latin typeface="Lucida Console" panose="020B0609040504020204" pitchFamily="49" charset="0"/>
              </a:rPr>
              <a:t>1.101</a:t>
            </a:r>
            <a:br>
              <a:rPr lang="en-US" dirty="0"/>
            </a:br>
            <a:r>
              <a:rPr lang="en-US" dirty="0"/>
              <a:t>	</a:t>
            </a:r>
            <a:r>
              <a:rPr lang="en-US" i="1" dirty="0"/>
              <a:t>fraction</a:t>
            </a:r>
            <a:r>
              <a:rPr lang="en-US" dirty="0"/>
              <a:t>	= </a:t>
            </a:r>
            <a:r>
              <a:rPr lang="en-US" dirty="0">
                <a:latin typeface="Lucida Console" panose="020B0609040504020204" pitchFamily="49" charset="0"/>
              </a:rPr>
              <a:t>  101</a:t>
            </a:r>
          </a:p>
          <a:p>
            <a:pPr>
              <a:tabLst>
                <a:tab pos="3133725" algn="r"/>
                <a:tab pos="3190875" algn="l"/>
                <a:tab pos="4221163" algn="r"/>
                <a:tab pos="4278313" algn="l"/>
              </a:tabLst>
            </a:pPr>
            <a:r>
              <a:rPr lang="en-US" b="1" dirty="0"/>
              <a:t>Exponent</a:t>
            </a:r>
            <a:r>
              <a:rPr lang="en-US" dirty="0"/>
              <a:t>	</a:t>
            </a:r>
            <a:r>
              <a:rPr lang="en-US" i="1" dirty="0"/>
              <a:t>exponent</a:t>
            </a:r>
            <a:r>
              <a:rPr lang="en-US" dirty="0"/>
              <a:t>	=	1</a:t>
            </a:r>
            <a:r>
              <a:rPr lang="en-US" baseline="-25000" dirty="0"/>
              <a:t>10</a:t>
            </a:r>
            <a:br>
              <a:rPr lang="en-US" dirty="0"/>
            </a:br>
            <a:r>
              <a:rPr lang="en-US" dirty="0"/>
              <a:t>	</a:t>
            </a:r>
            <a:r>
              <a:rPr lang="en-US" i="1" dirty="0"/>
              <a:t>bias</a:t>
            </a:r>
            <a:r>
              <a:rPr lang="en-US" dirty="0"/>
              <a:t>	=	7</a:t>
            </a:r>
            <a:r>
              <a:rPr lang="en-US" baseline="-25000" dirty="0"/>
              <a:t>10</a:t>
            </a:r>
            <a:br>
              <a:rPr lang="en-US" dirty="0"/>
            </a:br>
            <a:r>
              <a:rPr lang="en-US" dirty="0"/>
              <a:t>	</a:t>
            </a:r>
            <a:r>
              <a:rPr lang="en-US" i="1" dirty="0"/>
              <a:t>E</a:t>
            </a:r>
            <a:r>
              <a:rPr lang="en-US" dirty="0"/>
              <a:t>	=	8</a:t>
            </a:r>
            <a:r>
              <a:rPr lang="en-US" baseline="-25000" dirty="0"/>
              <a:t>10</a:t>
            </a:r>
            <a:r>
              <a:rPr lang="en-US" dirty="0"/>
              <a:t>	= </a:t>
            </a:r>
            <a:r>
              <a:rPr lang="en-US" dirty="0">
                <a:latin typeface="Lucida Console" panose="020B0609040504020204" pitchFamily="49" charset="0"/>
              </a:rPr>
              <a:t>1000</a:t>
            </a:r>
            <a:r>
              <a:rPr lang="en-US" baseline="-25000" dirty="0"/>
              <a:t>2</a:t>
            </a:r>
            <a:endParaRPr lang="en-US" dirty="0"/>
          </a:p>
          <a:p>
            <a:pPr>
              <a:tabLst>
                <a:tab pos="3133725" algn="r"/>
                <a:tab pos="3190875" algn="l"/>
                <a:tab pos="4221163" algn="r"/>
                <a:tab pos="4278313" algn="l"/>
              </a:tabLst>
            </a:pPr>
            <a:r>
              <a:rPr lang="en-US" b="1" dirty="0"/>
              <a:t>Sign	</a:t>
            </a:r>
            <a:r>
              <a:rPr lang="en-US" i="1" dirty="0"/>
              <a:t>S</a:t>
            </a:r>
            <a:r>
              <a:rPr lang="en-US" dirty="0"/>
              <a:t>	= 0</a:t>
            </a:r>
            <a:endParaRPr lang="en-US" b="1"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29</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8" name="Group 7">
            <a:extLst>
              <a:ext uri="{FF2B5EF4-FFF2-40B4-BE49-F238E27FC236}">
                <a16:creationId xmlns:a16="http://schemas.microsoft.com/office/drawing/2014/main" id="{418DC9B5-1282-9343-933F-08508330B907}"/>
              </a:ext>
            </a:extLst>
          </p:cNvPr>
          <p:cNvGrpSpPr/>
          <p:nvPr/>
        </p:nvGrpSpPr>
        <p:grpSpPr>
          <a:xfrm>
            <a:off x="6096000" y="0"/>
            <a:ext cx="6096000" cy="685800"/>
            <a:chOff x="952500" y="1981200"/>
            <a:chExt cx="8534400" cy="685800"/>
          </a:xfrm>
        </p:grpSpPr>
        <p:sp>
          <p:nvSpPr>
            <p:cNvPr id="9" name="Rectangle 8">
              <a:extLst>
                <a:ext uri="{FF2B5EF4-FFF2-40B4-BE49-F238E27FC236}">
                  <a16:creationId xmlns:a16="http://schemas.microsoft.com/office/drawing/2014/main" id="{12DCAD6E-B1D9-E948-9B85-AB9E9F4B7E55}"/>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0" name="Rectangle 9">
              <a:extLst>
                <a:ext uri="{FF2B5EF4-FFF2-40B4-BE49-F238E27FC236}">
                  <a16:creationId xmlns:a16="http://schemas.microsoft.com/office/drawing/2014/main" id="{32590AC8-54AA-6942-A27E-A143C1A09198}"/>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1" name="Rectangle 10">
              <a:extLst>
                <a:ext uri="{FF2B5EF4-FFF2-40B4-BE49-F238E27FC236}">
                  <a16:creationId xmlns:a16="http://schemas.microsoft.com/office/drawing/2014/main" id="{81839DB5-402B-CD4F-A4CC-1E9AE828F6FE}"/>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2" name="Picture 11">
            <a:extLst>
              <a:ext uri="{FF2B5EF4-FFF2-40B4-BE49-F238E27FC236}">
                <a16:creationId xmlns:a16="http://schemas.microsoft.com/office/drawing/2014/main" id="{7FEDC251-850D-304E-809C-55C6B41B9616}"/>
              </a:ext>
            </a:extLst>
          </p:cNvPr>
          <p:cNvPicPr>
            <a:picLocks noChangeAspect="1"/>
          </p:cNvPicPr>
          <p:nvPr/>
        </p:nvPicPr>
        <p:blipFill>
          <a:blip r:embed="rId3"/>
          <a:stretch>
            <a:fillRect/>
          </a:stretch>
        </p:blipFill>
        <p:spPr>
          <a:xfrm>
            <a:off x="6096000" y="784662"/>
            <a:ext cx="5226050" cy="794901"/>
          </a:xfrm>
          <a:prstGeom prst="rect">
            <a:avLst/>
          </a:prstGeom>
        </p:spPr>
      </p:pic>
      <p:sp>
        <p:nvSpPr>
          <p:cNvPr id="14" name="TextBox 13">
            <a:extLst>
              <a:ext uri="{FF2B5EF4-FFF2-40B4-BE49-F238E27FC236}">
                <a16:creationId xmlns:a16="http://schemas.microsoft.com/office/drawing/2014/main" id="{23D79F97-60B1-0843-ACF3-D640BFE2AAA3}"/>
              </a:ext>
            </a:extLst>
          </p:cNvPr>
          <p:cNvSpPr txBox="1"/>
          <p:nvPr/>
        </p:nvSpPr>
        <p:spPr>
          <a:xfrm>
            <a:off x="7452938" y="5843069"/>
            <a:ext cx="216406" cy="523220"/>
          </a:xfrm>
          <a:prstGeom prst="rect">
            <a:avLst/>
          </a:prstGeom>
          <a:solidFill>
            <a:srgbClr val="FFB4B4"/>
          </a:solidFill>
        </p:spPr>
        <p:txBody>
          <a:bodyPr wrap="none" lIns="0" rIns="0" rtlCol="0">
            <a:spAutoFit/>
          </a:bodyPr>
          <a:lstStyle/>
          <a:p>
            <a:r>
              <a:rPr lang="en-US" sz="2800" dirty="0">
                <a:latin typeface="Lucida Console" panose="020B0609040504020204" pitchFamily="49" charset="0"/>
              </a:rPr>
              <a:t>0</a:t>
            </a:r>
          </a:p>
        </p:txBody>
      </p:sp>
      <p:sp>
        <p:nvSpPr>
          <p:cNvPr id="15" name="Rectangle 14">
            <a:extLst>
              <a:ext uri="{FF2B5EF4-FFF2-40B4-BE49-F238E27FC236}">
                <a16:creationId xmlns:a16="http://schemas.microsoft.com/office/drawing/2014/main" id="{2796A2C5-F7FB-5B42-B937-CE49DF3A44C1}"/>
              </a:ext>
            </a:extLst>
          </p:cNvPr>
          <p:cNvSpPr/>
          <p:nvPr/>
        </p:nvSpPr>
        <p:spPr>
          <a:xfrm>
            <a:off x="7669344" y="5843069"/>
            <a:ext cx="865622" cy="523220"/>
          </a:xfrm>
          <a:prstGeom prst="rect">
            <a:avLst/>
          </a:prstGeom>
          <a:solidFill>
            <a:srgbClr val="B4FFB4"/>
          </a:solidFill>
        </p:spPr>
        <p:txBody>
          <a:bodyPr wrap="none" lIns="0" rIns="0">
            <a:spAutoFit/>
          </a:bodyPr>
          <a:lstStyle/>
          <a:p>
            <a:r>
              <a:rPr lang="en-US" sz="2800" dirty="0">
                <a:latin typeface="Lucida Console" panose="020B0609040504020204" pitchFamily="49" charset="0"/>
              </a:rPr>
              <a:t>1000</a:t>
            </a:r>
            <a:endParaRPr lang="en-US" sz="2800" dirty="0"/>
          </a:p>
        </p:txBody>
      </p:sp>
      <p:sp>
        <p:nvSpPr>
          <p:cNvPr id="16" name="Rectangle 15">
            <a:extLst>
              <a:ext uri="{FF2B5EF4-FFF2-40B4-BE49-F238E27FC236}">
                <a16:creationId xmlns:a16="http://schemas.microsoft.com/office/drawing/2014/main" id="{6FD19E6C-E867-4749-B956-AE5D74F0CEE6}"/>
              </a:ext>
            </a:extLst>
          </p:cNvPr>
          <p:cNvSpPr/>
          <p:nvPr/>
        </p:nvSpPr>
        <p:spPr>
          <a:xfrm>
            <a:off x="8534967" y="5843069"/>
            <a:ext cx="658730" cy="523220"/>
          </a:xfrm>
          <a:prstGeom prst="rect">
            <a:avLst/>
          </a:prstGeom>
          <a:solidFill>
            <a:srgbClr val="B4B4FF"/>
          </a:solidFill>
        </p:spPr>
        <p:txBody>
          <a:bodyPr wrap="square" lIns="0" rIns="0">
            <a:spAutoFit/>
          </a:bodyPr>
          <a:lstStyle/>
          <a:p>
            <a:r>
              <a:rPr lang="en-US" sz="2800" dirty="0">
                <a:latin typeface="Lucida Console" panose="020B0609040504020204" pitchFamily="49" charset="0"/>
              </a:rPr>
              <a:t>101</a:t>
            </a:r>
            <a:endParaRPr lang="en-US" sz="2800" dirty="0"/>
          </a:p>
        </p:txBody>
      </p:sp>
      <p:sp>
        <p:nvSpPr>
          <p:cNvPr id="3" name="TextBox 2">
            <a:extLst>
              <a:ext uri="{FF2B5EF4-FFF2-40B4-BE49-F238E27FC236}">
                <a16:creationId xmlns:a16="http://schemas.microsoft.com/office/drawing/2014/main" id="{FC9792E1-E6FD-694F-A5A8-1F0931E77E76}"/>
              </a:ext>
            </a:extLst>
          </p:cNvPr>
          <p:cNvSpPr txBox="1"/>
          <p:nvPr/>
        </p:nvSpPr>
        <p:spPr>
          <a:xfrm>
            <a:off x="9433647" y="5843069"/>
            <a:ext cx="888385" cy="523220"/>
          </a:xfrm>
          <a:prstGeom prst="rect">
            <a:avLst/>
          </a:prstGeom>
          <a:noFill/>
        </p:spPr>
        <p:txBody>
          <a:bodyPr wrap="none" rtlCol="0">
            <a:spAutoFit/>
          </a:bodyPr>
          <a:lstStyle/>
          <a:p>
            <a:r>
              <a:rPr lang="en-US" sz="2800" dirty="0"/>
              <a:t>0x45</a:t>
            </a:r>
          </a:p>
        </p:txBody>
      </p:sp>
    </p:spTree>
    <p:extLst>
      <p:ext uri="{BB962C8B-B14F-4D97-AF65-F5344CB8AC3E}">
        <p14:creationId xmlns:p14="http://schemas.microsoft.com/office/powerpoint/2010/main" val="31297021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Effect transition="in" filter="dissolve">
                                      <p:cBhvr>
                                        <p:cTn id="7" dur="500"/>
                                        <p:tgtEl>
                                          <p:spTgt spid="1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3">
                                            <p:txEl>
                                              <p:pRg st="1" end="1"/>
                                            </p:txEl>
                                          </p:spTgt>
                                        </p:tgtEl>
                                        <p:attrNameLst>
                                          <p:attrName>style.visibility</p:attrName>
                                        </p:attrNameLst>
                                      </p:cBhvr>
                                      <p:to>
                                        <p:strVal val="visible"/>
                                      </p:to>
                                    </p:set>
                                    <p:animEffect transition="in" filter="dissolve">
                                      <p:cBhvr>
                                        <p:cTn id="12" dur="500"/>
                                        <p:tgtEl>
                                          <p:spTgt spid="1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3">
                                            <p:txEl>
                                              <p:pRg st="2" end="2"/>
                                            </p:txEl>
                                          </p:spTgt>
                                        </p:tgtEl>
                                        <p:attrNameLst>
                                          <p:attrName>style.visibility</p:attrName>
                                        </p:attrNameLst>
                                      </p:cBhvr>
                                      <p:to>
                                        <p:strVal val="visible"/>
                                      </p:to>
                                    </p:set>
                                    <p:animEffect transition="in" filter="dissolve">
                                      <p:cBhvr>
                                        <p:cTn id="17" dur="500"/>
                                        <p:tgtEl>
                                          <p:spTgt spid="1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13">
                                            <p:txEl>
                                              <p:pRg st="3" end="3"/>
                                            </p:txEl>
                                          </p:spTgt>
                                        </p:tgtEl>
                                        <p:attrNameLst>
                                          <p:attrName>style.visibility</p:attrName>
                                        </p:attrNameLst>
                                      </p:cBhvr>
                                      <p:to>
                                        <p:strVal val="visible"/>
                                      </p:to>
                                    </p:set>
                                    <p:animEffect transition="in" filter="dissolve">
                                      <p:cBhvr>
                                        <p:cTn id="22" dur="500"/>
                                        <p:tgtEl>
                                          <p:spTgt spid="1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13">
                                            <p:txEl>
                                              <p:pRg st="4" end="4"/>
                                            </p:txEl>
                                          </p:spTgt>
                                        </p:tgtEl>
                                        <p:attrNameLst>
                                          <p:attrName>style.visibility</p:attrName>
                                        </p:attrNameLst>
                                      </p:cBhvr>
                                      <p:to>
                                        <p:strVal val="visible"/>
                                      </p:to>
                                    </p:set>
                                    <p:animEffect transition="in" filter="dissolve">
                                      <p:cBhvr>
                                        <p:cTn id="27" dur="500"/>
                                        <p:tgtEl>
                                          <p:spTgt spid="1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4" presetClass="entr" presetSubtype="5" fill="hold" grpId="0" nodeType="clickEffect">
                                  <p:stCondLst>
                                    <p:cond delay="0"/>
                                  </p:stCondLst>
                                  <p:childTnLst>
                                    <p:set>
                                      <p:cBhvr>
                                        <p:cTn id="31" dur="1" fill="hold">
                                          <p:stCondLst>
                                            <p:cond delay="0"/>
                                          </p:stCondLst>
                                        </p:cTn>
                                        <p:tgtEl>
                                          <p:spTgt spid="16"/>
                                        </p:tgtEl>
                                        <p:attrNameLst>
                                          <p:attrName>style.visibility</p:attrName>
                                        </p:attrNameLst>
                                      </p:cBhvr>
                                      <p:to>
                                        <p:strVal val="visible"/>
                                      </p:to>
                                    </p:set>
                                    <p:animEffect transition="in" filter="randombar(vertical)">
                                      <p:cBhvr>
                                        <p:cTn id="32" dur="500"/>
                                        <p:tgtEl>
                                          <p:spTgt spid="16"/>
                                        </p:tgtEl>
                                      </p:cBhvr>
                                    </p:animEffect>
                                  </p:childTnLst>
                                </p:cTn>
                              </p:par>
                              <p:par>
                                <p:cTn id="33" presetID="14" presetClass="entr" presetSubtype="5" fill="hold" grpId="0" nodeType="withEffect">
                                  <p:stCondLst>
                                    <p:cond delay="0"/>
                                  </p:stCondLst>
                                  <p:childTnLst>
                                    <p:set>
                                      <p:cBhvr>
                                        <p:cTn id="34" dur="1" fill="hold">
                                          <p:stCondLst>
                                            <p:cond delay="0"/>
                                          </p:stCondLst>
                                        </p:cTn>
                                        <p:tgtEl>
                                          <p:spTgt spid="14"/>
                                        </p:tgtEl>
                                        <p:attrNameLst>
                                          <p:attrName>style.visibility</p:attrName>
                                        </p:attrNameLst>
                                      </p:cBhvr>
                                      <p:to>
                                        <p:strVal val="visible"/>
                                      </p:to>
                                    </p:set>
                                    <p:animEffect transition="in" filter="randombar(vertical)">
                                      <p:cBhvr>
                                        <p:cTn id="35" dur="500"/>
                                        <p:tgtEl>
                                          <p:spTgt spid="14"/>
                                        </p:tgtEl>
                                      </p:cBhvr>
                                    </p:animEffect>
                                  </p:childTnLst>
                                </p:cTn>
                              </p:par>
                              <p:par>
                                <p:cTn id="36" presetID="14" presetClass="entr" presetSubtype="5" fill="hold" grpId="0" nodeType="withEffect">
                                  <p:stCondLst>
                                    <p:cond delay="0"/>
                                  </p:stCondLst>
                                  <p:childTnLst>
                                    <p:set>
                                      <p:cBhvr>
                                        <p:cTn id="37" dur="1" fill="hold">
                                          <p:stCondLst>
                                            <p:cond delay="0"/>
                                          </p:stCondLst>
                                        </p:cTn>
                                        <p:tgtEl>
                                          <p:spTgt spid="15"/>
                                        </p:tgtEl>
                                        <p:attrNameLst>
                                          <p:attrName>style.visibility</p:attrName>
                                        </p:attrNameLst>
                                      </p:cBhvr>
                                      <p:to>
                                        <p:strVal val="visible"/>
                                      </p:to>
                                    </p:set>
                                    <p:animEffect transition="in" filter="randombar(vertical)">
                                      <p:cBhvr>
                                        <p:cTn id="38" dur="500"/>
                                        <p:tgtEl>
                                          <p:spTgt spid="15"/>
                                        </p:tgtEl>
                                      </p:cBhvr>
                                    </p:animEffect>
                                  </p:childTnLst>
                                </p:cTn>
                              </p:par>
                              <p:par>
                                <p:cTn id="39" presetID="14" presetClass="entr" presetSubtype="5" fill="hold" grpId="0" nodeType="withEffect">
                                  <p:stCondLst>
                                    <p:cond delay="0"/>
                                  </p:stCondLst>
                                  <p:childTnLst>
                                    <p:set>
                                      <p:cBhvr>
                                        <p:cTn id="40" dur="1" fill="hold">
                                          <p:stCondLst>
                                            <p:cond delay="0"/>
                                          </p:stCondLst>
                                        </p:cTn>
                                        <p:tgtEl>
                                          <p:spTgt spid="3"/>
                                        </p:tgtEl>
                                        <p:attrNameLst>
                                          <p:attrName>style.visibility</p:attrName>
                                        </p:attrNameLst>
                                      </p:cBhvr>
                                      <p:to>
                                        <p:strVal val="visible"/>
                                      </p:to>
                                    </p:set>
                                    <p:animEffect transition="in" filter="randombar(vertical)">
                                      <p:cBhvr>
                                        <p:cTn id="4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uiExpand="1" build="p"/>
      <p:bldP spid="14" grpId="0" animBg="1"/>
      <p:bldP spid="15" grpId="0" animBg="1"/>
      <p:bldP spid="16" grpId="0" animBg="1"/>
      <p:bldP spid="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a:t>
            </a:fld>
            <a:endParaRPr lang="en-US"/>
          </a:p>
        </p:txBody>
      </p:sp>
      <p:sp>
        <p:nvSpPr>
          <p:cNvPr id="8" name="Title 7">
            <a:extLst>
              <a:ext uri="{FF2B5EF4-FFF2-40B4-BE49-F238E27FC236}">
                <a16:creationId xmlns:a16="http://schemas.microsoft.com/office/drawing/2014/main" id="{7A3ACD5B-1DEC-764D-9544-7FC2FB3786F6}"/>
              </a:ext>
            </a:extLst>
          </p:cNvPr>
          <p:cNvSpPr>
            <a:spLocks noGrp="1"/>
          </p:cNvSpPr>
          <p:nvPr>
            <p:ph type="title"/>
          </p:nvPr>
        </p:nvSpPr>
        <p:spPr/>
        <p:txBody>
          <a:bodyPr/>
          <a:lstStyle/>
          <a:p>
            <a:r>
              <a:rPr lang="en-US" dirty="0"/>
              <a:t>Fixed Point Binary Numbers</a:t>
            </a:r>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46983655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61B6019-3B38-4740-8EF9-10B709CAA06F}"/>
              </a:ext>
            </a:extLst>
          </p:cNvPr>
          <p:cNvPicPr>
            <a:picLocks noChangeAspect="1"/>
          </p:cNvPicPr>
          <p:nvPr/>
        </p:nvPicPr>
        <p:blipFill>
          <a:blip r:embed="rId3"/>
          <a:stretch>
            <a:fillRect/>
          </a:stretch>
        </p:blipFill>
        <p:spPr>
          <a:xfrm>
            <a:off x="6096000" y="784661"/>
            <a:ext cx="5257800" cy="799730"/>
          </a:xfrm>
          <a:prstGeom prst="rect">
            <a:avLst/>
          </a:prstGeom>
        </p:spPr>
      </p:pic>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Subnormal Numbers</a:t>
            </a:r>
          </a:p>
        </p:txBody>
      </p:sp>
      <p:sp>
        <p:nvSpPr>
          <p:cNvPr id="8" name="Content Placeholder 7">
            <a:extLst>
              <a:ext uri="{FF2B5EF4-FFF2-40B4-BE49-F238E27FC236}">
                <a16:creationId xmlns:a16="http://schemas.microsoft.com/office/drawing/2014/main" id="{58E8F1AA-58B7-7740-A309-65E7FE8EC0FF}"/>
              </a:ext>
            </a:extLst>
          </p:cNvPr>
          <p:cNvSpPr>
            <a:spLocks noGrp="1"/>
          </p:cNvSpPr>
          <p:nvPr>
            <p:ph idx="1"/>
          </p:nvPr>
        </p:nvSpPr>
        <p:spPr>
          <a:xfrm>
            <a:off x="838200" y="1825624"/>
            <a:ext cx="10515600" cy="4530725"/>
          </a:xfrm>
        </p:spPr>
        <p:txBody>
          <a:bodyPr>
            <a:normAutofit/>
          </a:bodyPr>
          <a:lstStyle/>
          <a:p>
            <a:r>
              <a:rPr lang="en-US" dirty="0"/>
              <a:t>Values too low for normal numbers</a:t>
            </a:r>
          </a:p>
          <a:p>
            <a:pPr lvl="1"/>
            <a:r>
              <a:rPr lang="en-US" dirty="0"/>
              <a:t>aka denormal numbers</a:t>
            </a:r>
          </a:p>
          <a:p>
            <a:endParaRPr lang="en-US" dirty="0"/>
          </a:p>
          <a:p>
            <a:r>
              <a:rPr lang="en-US" i="1" dirty="0"/>
              <a:t>E</a:t>
            </a:r>
            <a:r>
              <a:rPr lang="en-US" dirty="0"/>
              <a:t> = 000…00	</a:t>
            </a:r>
            <a:r>
              <a:rPr lang="en-US" i="1" dirty="0"/>
              <a:t>fraction</a:t>
            </a:r>
            <a:r>
              <a:rPr lang="en-US" dirty="0"/>
              <a:t> ≠ 000…00</a:t>
            </a:r>
          </a:p>
          <a:p>
            <a:r>
              <a:rPr lang="en-US" dirty="0"/>
              <a:t>Significand’s leading digit is implicitly </a:t>
            </a:r>
            <a:r>
              <a:rPr lang="en-US" b="1" dirty="0">
                <a:solidFill>
                  <a:srgbClr val="FF0000"/>
                </a:solidFill>
              </a:rPr>
              <a:t>0</a:t>
            </a:r>
            <a:r>
              <a:rPr lang="en-US" dirty="0"/>
              <a:t>	</a:t>
            </a:r>
            <a:r>
              <a:rPr lang="en-US" i="1" dirty="0"/>
              <a:t>m</a:t>
            </a:r>
            <a:r>
              <a:rPr lang="en-US" dirty="0"/>
              <a:t> = 0.</a:t>
            </a:r>
            <a:r>
              <a:rPr lang="en-US" i="1" dirty="0"/>
              <a:t>fraction</a:t>
            </a:r>
            <a:endParaRPr lang="en-US" dirty="0"/>
          </a:p>
          <a:p>
            <a:r>
              <a:rPr lang="en-US" dirty="0"/>
              <a:t>Exponent:	</a:t>
            </a:r>
            <a:r>
              <a:rPr lang="en-US" i="1" dirty="0"/>
              <a:t>exponent</a:t>
            </a:r>
            <a:r>
              <a:rPr lang="en-US" dirty="0"/>
              <a:t> = </a:t>
            </a:r>
            <a:r>
              <a:rPr lang="en-US" b="1" dirty="0">
                <a:solidFill>
                  <a:srgbClr val="FF0000"/>
                </a:solidFill>
              </a:rPr>
              <a:t>1</a:t>
            </a:r>
            <a:r>
              <a:rPr lang="en-US" dirty="0"/>
              <a:t> – </a:t>
            </a:r>
            <a:r>
              <a:rPr lang="en-US" i="1" dirty="0"/>
              <a:t>bias</a:t>
            </a:r>
            <a:endParaRPr lang="en-US" dirty="0"/>
          </a:p>
          <a:p>
            <a:endParaRPr lang="en-US" dirty="0"/>
          </a:p>
          <a:p>
            <a:r>
              <a:rPr lang="en-US" dirty="0"/>
              <a:t>Tradeoff precision for ability to represent values closer to 0</a:t>
            </a:r>
          </a:p>
          <a:p>
            <a:pPr lvl="1"/>
            <a:r>
              <a:rPr lang="en-US" dirty="0"/>
              <a:t>Less-and-less precision as values get closer-and-closer to 0</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30</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6E1A5003-9F41-D748-98B3-C367A9426AF4}"/>
              </a:ext>
            </a:extLst>
          </p:cNvPr>
          <p:cNvGrpSpPr/>
          <p:nvPr/>
        </p:nvGrpSpPr>
        <p:grpSpPr>
          <a:xfrm>
            <a:off x="6096000" y="0"/>
            <a:ext cx="6096000" cy="685800"/>
            <a:chOff x="952500" y="1981200"/>
            <a:chExt cx="8534400" cy="685800"/>
          </a:xfrm>
        </p:grpSpPr>
        <p:sp>
          <p:nvSpPr>
            <p:cNvPr id="11" name="Rectangle 10">
              <a:extLst>
                <a:ext uri="{FF2B5EF4-FFF2-40B4-BE49-F238E27FC236}">
                  <a16:creationId xmlns:a16="http://schemas.microsoft.com/office/drawing/2014/main" id="{41807A7F-B4E5-E745-B268-7616179C5ED6}"/>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302D46DB-1AEF-D949-9A64-97B3943DEC67}"/>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r>
                <a:rPr lang="en-US" sz="2400" dirty="0">
                  <a:solidFill>
                    <a:schemeClr val="tx1"/>
                  </a:solidFill>
                </a:rPr>
                <a:t> = 0</a:t>
              </a:r>
              <a:endParaRPr lang="en-US" sz="2400" i="1" dirty="0">
                <a:solidFill>
                  <a:schemeClr val="tx1"/>
                </a:solidFill>
              </a:endParaRPr>
            </a:p>
          </p:txBody>
        </p:sp>
        <p:sp>
          <p:nvSpPr>
            <p:cNvPr id="13" name="Rectangle 12">
              <a:extLst>
                <a:ext uri="{FF2B5EF4-FFF2-40B4-BE49-F238E27FC236}">
                  <a16:creationId xmlns:a16="http://schemas.microsoft.com/office/drawing/2014/main" id="{1E3FC899-18D0-6B48-9382-FF6ECE5CEE9D}"/>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spTree>
    <p:extLst>
      <p:ext uri="{BB962C8B-B14F-4D97-AF65-F5344CB8AC3E}">
        <p14:creationId xmlns:p14="http://schemas.microsoft.com/office/powerpoint/2010/main" val="27091447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dissolve">
                                      <p:cBhvr>
                                        <p:cTn id="10" dur="500"/>
                                        <p:tgtEl>
                                          <p:spTgt spid="8">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animEffect transition="in" filter="dissolve">
                                      <p:cBhvr>
                                        <p:cTn id="15" dur="500"/>
                                        <p:tgtEl>
                                          <p:spTgt spid="8">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8">
                                            <p:txEl>
                                              <p:pRg st="4" end="4"/>
                                            </p:txEl>
                                          </p:spTgt>
                                        </p:tgtEl>
                                        <p:attrNameLst>
                                          <p:attrName>style.visibility</p:attrName>
                                        </p:attrNameLst>
                                      </p:cBhvr>
                                      <p:to>
                                        <p:strVal val="visible"/>
                                      </p:to>
                                    </p:set>
                                    <p:animEffect transition="in" filter="dissolve">
                                      <p:cBhvr>
                                        <p:cTn id="20" dur="500"/>
                                        <p:tgtEl>
                                          <p:spTgt spid="8">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grpId="0" nodeType="clickEffect">
                                  <p:stCondLst>
                                    <p:cond delay="0"/>
                                  </p:stCondLst>
                                  <p:childTnLst>
                                    <p:set>
                                      <p:cBhvr>
                                        <p:cTn id="24" dur="1" fill="hold">
                                          <p:stCondLst>
                                            <p:cond delay="0"/>
                                          </p:stCondLst>
                                        </p:cTn>
                                        <p:tgtEl>
                                          <p:spTgt spid="8">
                                            <p:txEl>
                                              <p:pRg st="5" end="5"/>
                                            </p:txEl>
                                          </p:spTgt>
                                        </p:tgtEl>
                                        <p:attrNameLst>
                                          <p:attrName>style.visibility</p:attrName>
                                        </p:attrNameLst>
                                      </p:cBhvr>
                                      <p:to>
                                        <p:strVal val="visible"/>
                                      </p:to>
                                    </p:set>
                                    <p:animEffect transition="in" filter="dissolve">
                                      <p:cBhvr>
                                        <p:cTn id="25" dur="500"/>
                                        <p:tgtEl>
                                          <p:spTgt spid="8">
                                            <p:txEl>
                                              <p:pRg st="5" end="5"/>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ntr" presetSubtype="0" fill="hold" grpId="0" nodeType="clickEffect">
                                  <p:stCondLst>
                                    <p:cond delay="0"/>
                                  </p:stCondLst>
                                  <p:childTnLst>
                                    <p:set>
                                      <p:cBhvr>
                                        <p:cTn id="29" dur="1" fill="hold">
                                          <p:stCondLst>
                                            <p:cond delay="0"/>
                                          </p:stCondLst>
                                        </p:cTn>
                                        <p:tgtEl>
                                          <p:spTgt spid="8">
                                            <p:txEl>
                                              <p:pRg st="7" end="7"/>
                                            </p:txEl>
                                          </p:spTgt>
                                        </p:tgtEl>
                                        <p:attrNameLst>
                                          <p:attrName>style.visibility</p:attrName>
                                        </p:attrNameLst>
                                      </p:cBhvr>
                                      <p:to>
                                        <p:strVal val="visible"/>
                                      </p:to>
                                    </p:set>
                                    <p:animEffect transition="in" filter="dissolve">
                                      <p:cBhvr>
                                        <p:cTn id="30" dur="500"/>
                                        <p:tgtEl>
                                          <p:spTgt spid="8">
                                            <p:txEl>
                                              <p:pRg st="7" end="7"/>
                                            </p:txEl>
                                          </p:spTgt>
                                        </p:tgtEl>
                                      </p:cBhvr>
                                    </p:animEffect>
                                  </p:childTnLst>
                                </p:cTn>
                              </p:par>
                              <p:par>
                                <p:cTn id="31" presetID="9" presetClass="entr" presetSubtype="0" fill="hold" grpId="0" nodeType="withEffect">
                                  <p:stCondLst>
                                    <p:cond delay="0"/>
                                  </p:stCondLst>
                                  <p:childTnLst>
                                    <p:set>
                                      <p:cBhvr>
                                        <p:cTn id="32" dur="1" fill="hold">
                                          <p:stCondLst>
                                            <p:cond delay="0"/>
                                          </p:stCondLst>
                                        </p:cTn>
                                        <p:tgtEl>
                                          <p:spTgt spid="8">
                                            <p:txEl>
                                              <p:pRg st="8" end="8"/>
                                            </p:txEl>
                                          </p:spTgt>
                                        </p:tgtEl>
                                        <p:attrNameLst>
                                          <p:attrName>style.visibility</p:attrName>
                                        </p:attrNameLst>
                                      </p:cBhvr>
                                      <p:to>
                                        <p:strVal val="visible"/>
                                      </p:to>
                                    </p:set>
                                    <p:animEffect transition="in" filter="dissolve">
                                      <p:cBhvr>
                                        <p:cTn id="33" dur="500"/>
                                        <p:tgtEl>
                                          <p:spTgt spid="8">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Zero Numbers</a:t>
            </a:r>
          </a:p>
        </p:txBody>
      </p:sp>
      <p:sp>
        <p:nvSpPr>
          <p:cNvPr id="8" name="Content Placeholder 7">
            <a:extLst>
              <a:ext uri="{FF2B5EF4-FFF2-40B4-BE49-F238E27FC236}">
                <a16:creationId xmlns:a16="http://schemas.microsoft.com/office/drawing/2014/main" id="{58E8F1AA-58B7-7740-A309-65E7FE8EC0FF}"/>
              </a:ext>
            </a:extLst>
          </p:cNvPr>
          <p:cNvSpPr>
            <a:spLocks noGrp="1"/>
          </p:cNvSpPr>
          <p:nvPr>
            <p:ph idx="1"/>
          </p:nvPr>
        </p:nvSpPr>
        <p:spPr>
          <a:xfrm>
            <a:off x="838200" y="1825624"/>
            <a:ext cx="10515600" cy="4530725"/>
          </a:xfrm>
        </p:spPr>
        <p:txBody>
          <a:bodyPr>
            <a:normAutofit/>
          </a:bodyPr>
          <a:lstStyle/>
          <a:p>
            <a:r>
              <a:rPr lang="en-US" dirty="0"/>
              <a:t>Values too low for subnormal numbers</a:t>
            </a:r>
          </a:p>
          <a:p>
            <a:pPr lvl="1"/>
            <a:r>
              <a:rPr lang="en-US" dirty="0"/>
              <a:t>Mathematically does not have to be exactly 0</a:t>
            </a:r>
          </a:p>
          <a:p>
            <a:endParaRPr lang="en-US" dirty="0"/>
          </a:p>
          <a:p>
            <a:r>
              <a:rPr lang="en-US" i="1" dirty="0"/>
              <a:t>E</a:t>
            </a:r>
            <a:r>
              <a:rPr lang="en-US" dirty="0"/>
              <a:t> = 000…00	</a:t>
            </a:r>
            <a:r>
              <a:rPr lang="en-US" i="1" dirty="0"/>
              <a:t>fraction</a:t>
            </a:r>
            <a:r>
              <a:rPr lang="en-US" dirty="0"/>
              <a:t> = 000…00</a:t>
            </a:r>
          </a:p>
          <a:p>
            <a:endParaRPr lang="en-US" dirty="0"/>
          </a:p>
          <a:p>
            <a:r>
              <a:rPr lang="en-US" dirty="0"/>
              <a:t>Two zero values: ±0</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31</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6E1A5003-9F41-D748-98B3-C367A9426AF4}"/>
              </a:ext>
            </a:extLst>
          </p:cNvPr>
          <p:cNvGrpSpPr/>
          <p:nvPr/>
        </p:nvGrpSpPr>
        <p:grpSpPr>
          <a:xfrm>
            <a:off x="6096000" y="0"/>
            <a:ext cx="6096000" cy="685800"/>
            <a:chOff x="952500" y="1981200"/>
            <a:chExt cx="8534400" cy="685800"/>
          </a:xfrm>
        </p:grpSpPr>
        <p:sp>
          <p:nvSpPr>
            <p:cNvPr id="11" name="Rectangle 10">
              <a:extLst>
                <a:ext uri="{FF2B5EF4-FFF2-40B4-BE49-F238E27FC236}">
                  <a16:creationId xmlns:a16="http://schemas.microsoft.com/office/drawing/2014/main" id="{41807A7F-B4E5-E745-B268-7616179C5ED6}"/>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302D46DB-1AEF-D949-9A64-97B3943DEC67}"/>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r>
                <a:rPr lang="en-US" sz="2400" dirty="0">
                  <a:solidFill>
                    <a:schemeClr val="tx1"/>
                  </a:solidFill>
                </a:rPr>
                <a:t> = 0</a:t>
              </a:r>
              <a:endParaRPr lang="en-US" sz="2400" i="1" dirty="0">
                <a:solidFill>
                  <a:schemeClr val="tx1"/>
                </a:solidFill>
              </a:endParaRPr>
            </a:p>
          </p:txBody>
        </p:sp>
        <p:sp>
          <p:nvSpPr>
            <p:cNvPr id="13" name="Rectangle 12">
              <a:extLst>
                <a:ext uri="{FF2B5EF4-FFF2-40B4-BE49-F238E27FC236}">
                  <a16:creationId xmlns:a16="http://schemas.microsoft.com/office/drawing/2014/main" id="{1E3FC899-18D0-6B48-9382-FF6ECE5CEE9D}"/>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r>
                <a:rPr lang="en-US" sz="2400" dirty="0">
                  <a:solidFill>
                    <a:schemeClr val="tx1"/>
                  </a:solidFill>
                </a:rPr>
                <a:t> = 0</a:t>
              </a:r>
              <a:endParaRPr lang="en-US" sz="2400" i="1" dirty="0">
                <a:solidFill>
                  <a:schemeClr val="tx1"/>
                </a:solidFill>
              </a:endParaRPr>
            </a:p>
          </p:txBody>
        </p:sp>
      </p:grpSp>
      <p:pic>
        <p:nvPicPr>
          <p:cNvPr id="9" name="Picture 8">
            <a:extLst>
              <a:ext uri="{FF2B5EF4-FFF2-40B4-BE49-F238E27FC236}">
                <a16:creationId xmlns:a16="http://schemas.microsoft.com/office/drawing/2014/main" id="{CC9B266F-1DF2-AB49-9C5E-931C226092FC}"/>
              </a:ext>
            </a:extLst>
          </p:cNvPr>
          <p:cNvPicPr>
            <a:picLocks noChangeAspect="1"/>
          </p:cNvPicPr>
          <p:nvPr/>
        </p:nvPicPr>
        <p:blipFill>
          <a:blip r:embed="rId3"/>
          <a:stretch>
            <a:fillRect/>
          </a:stretch>
        </p:blipFill>
        <p:spPr>
          <a:xfrm>
            <a:off x="9794737" y="784660"/>
            <a:ext cx="1527313" cy="231671"/>
          </a:xfrm>
          <a:prstGeom prst="rect">
            <a:avLst/>
          </a:prstGeom>
        </p:spPr>
      </p:pic>
    </p:spTree>
    <p:extLst>
      <p:ext uri="{BB962C8B-B14F-4D97-AF65-F5344CB8AC3E}">
        <p14:creationId xmlns:p14="http://schemas.microsoft.com/office/powerpoint/2010/main" val="5738768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dissolv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8">
                                            <p:txEl>
                                              <p:pRg st="3" end="3"/>
                                            </p:txEl>
                                          </p:spTgt>
                                        </p:tgtEl>
                                        <p:attrNameLst>
                                          <p:attrName>style.visibility</p:attrName>
                                        </p:attrNameLst>
                                      </p:cBhvr>
                                      <p:to>
                                        <p:strVal val="visible"/>
                                      </p:to>
                                    </p:set>
                                    <p:animEffect transition="in" filter="dissolve">
                                      <p:cBhvr>
                                        <p:cTn id="17" dur="500"/>
                                        <p:tgtEl>
                                          <p:spTgt spid="8">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8">
                                            <p:txEl>
                                              <p:pRg st="5" end="5"/>
                                            </p:txEl>
                                          </p:spTgt>
                                        </p:tgtEl>
                                        <p:attrNameLst>
                                          <p:attrName>style.visibility</p:attrName>
                                        </p:attrNameLst>
                                      </p:cBhvr>
                                      <p:to>
                                        <p:strVal val="visible"/>
                                      </p:to>
                                    </p:set>
                                    <p:animEffect transition="in" filter="dissolve">
                                      <p:cBhvr>
                                        <p:cTn id="22" dur="500"/>
                                        <p:tgtEl>
                                          <p:spTgt spid="8">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Special Values</a:t>
            </a:r>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idx="1"/>
          </p:nvPr>
        </p:nvSpPr>
        <p:spPr/>
        <p:txBody>
          <a:bodyPr/>
          <a:lstStyle/>
          <a:p>
            <a:r>
              <a:rPr lang="en-US" dirty="0"/>
              <a:t>Infinity</a:t>
            </a:r>
          </a:p>
        </p:txBody>
      </p:sp>
      <p:sp>
        <p:nvSpPr>
          <p:cNvPr id="8" name="Content Placeholder 7">
            <a:extLst>
              <a:ext uri="{FF2B5EF4-FFF2-40B4-BE49-F238E27FC236}">
                <a16:creationId xmlns:a16="http://schemas.microsoft.com/office/drawing/2014/main" id="{58E8F1AA-58B7-7740-A309-65E7FE8EC0FF}"/>
              </a:ext>
            </a:extLst>
          </p:cNvPr>
          <p:cNvSpPr>
            <a:spLocks noGrp="1"/>
          </p:cNvSpPr>
          <p:nvPr>
            <p:ph sz="half" idx="2"/>
          </p:nvPr>
        </p:nvSpPr>
        <p:spPr/>
        <p:txBody>
          <a:bodyPr>
            <a:normAutofit/>
          </a:bodyPr>
          <a:lstStyle/>
          <a:p>
            <a:r>
              <a:rPr lang="en-US" dirty="0"/>
              <a:t>±</a:t>
            </a:r>
            <a:r>
              <a:rPr lang="en-US" dirty="0">
                <a:cs typeface="Arial" panose="020B0604020202020204" pitchFamily="34" charset="0"/>
              </a:rPr>
              <a:t>∞</a:t>
            </a:r>
          </a:p>
          <a:p>
            <a:r>
              <a:rPr lang="en-US" dirty="0">
                <a:cs typeface="Arial" panose="020B0604020202020204" pitchFamily="34" charset="0"/>
              </a:rPr>
              <a:t>Value too great for normal numbers</a:t>
            </a:r>
          </a:p>
          <a:p>
            <a:endParaRPr lang="en-US" dirty="0">
              <a:cs typeface="Arial" panose="020B0604020202020204" pitchFamily="34" charset="0"/>
            </a:endParaRPr>
          </a:p>
          <a:p>
            <a:r>
              <a:rPr lang="en-US" i="1" dirty="0">
                <a:cs typeface="Arial" panose="020B0604020202020204" pitchFamily="34" charset="0"/>
              </a:rPr>
              <a:t>E</a:t>
            </a:r>
            <a:r>
              <a:rPr lang="en-US" dirty="0">
                <a:cs typeface="Arial" panose="020B0604020202020204" pitchFamily="34" charset="0"/>
              </a:rPr>
              <a:t> = 111…11</a:t>
            </a:r>
          </a:p>
          <a:p>
            <a:r>
              <a:rPr lang="en-US" i="1" dirty="0">
                <a:cs typeface="Arial" panose="020B0604020202020204" pitchFamily="34" charset="0"/>
              </a:rPr>
              <a:t>fraction</a:t>
            </a:r>
            <a:r>
              <a:rPr lang="en-US" dirty="0">
                <a:cs typeface="Arial" panose="020B0604020202020204" pitchFamily="34" charset="0"/>
              </a:rPr>
              <a:t> = 000..00</a:t>
            </a:r>
            <a:endParaRPr lang="en-US" i="1" dirty="0">
              <a:cs typeface="Arial" panose="020B0604020202020204" pitchFamily="34" charset="0"/>
            </a:endParaRPr>
          </a:p>
        </p:txBody>
      </p:sp>
      <p:sp>
        <p:nvSpPr>
          <p:cNvPr id="4" name="Text Placeholder 3">
            <a:extLst>
              <a:ext uri="{FF2B5EF4-FFF2-40B4-BE49-F238E27FC236}">
                <a16:creationId xmlns:a16="http://schemas.microsoft.com/office/drawing/2014/main" id="{D4EF3767-54C0-DA45-8866-3258999E2452}"/>
              </a:ext>
            </a:extLst>
          </p:cNvPr>
          <p:cNvSpPr>
            <a:spLocks noGrp="1"/>
          </p:cNvSpPr>
          <p:nvPr>
            <p:ph type="body" sz="quarter" idx="3"/>
          </p:nvPr>
        </p:nvSpPr>
        <p:spPr/>
        <p:txBody>
          <a:bodyPr/>
          <a:lstStyle/>
          <a:p>
            <a:r>
              <a:rPr lang="en-US" dirty="0" err="1"/>
              <a:t>NaN</a:t>
            </a:r>
            <a:endParaRPr lang="en-US" dirty="0"/>
          </a:p>
        </p:txBody>
      </p:sp>
      <p:sp>
        <p:nvSpPr>
          <p:cNvPr id="14" name="Content Placeholder 13">
            <a:extLst>
              <a:ext uri="{FF2B5EF4-FFF2-40B4-BE49-F238E27FC236}">
                <a16:creationId xmlns:a16="http://schemas.microsoft.com/office/drawing/2014/main" id="{278CBD15-A4AD-A84E-AD9F-95CD1C992DD5}"/>
              </a:ext>
            </a:extLst>
          </p:cNvPr>
          <p:cNvSpPr>
            <a:spLocks noGrp="1"/>
          </p:cNvSpPr>
          <p:nvPr>
            <p:ph sz="quarter" idx="4"/>
          </p:nvPr>
        </p:nvSpPr>
        <p:spPr/>
        <p:txBody>
          <a:bodyPr/>
          <a:lstStyle/>
          <a:p>
            <a:r>
              <a:rPr lang="en-US" dirty="0"/>
              <a:t>Not-a-Number</a:t>
            </a:r>
            <a:endParaRPr lang="en-US" dirty="0">
              <a:cs typeface="Arial" panose="020B0604020202020204" pitchFamily="34" charset="0"/>
            </a:endParaRPr>
          </a:p>
          <a:p>
            <a:r>
              <a:rPr lang="en-US" dirty="0">
                <a:cs typeface="Arial" panose="020B0604020202020204" pitchFamily="34" charset="0"/>
              </a:rPr>
              <a:t>No numeric value can be determined</a:t>
            </a:r>
          </a:p>
          <a:p>
            <a:endParaRPr lang="en-US" dirty="0">
              <a:cs typeface="Arial" panose="020B0604020202020204" pitchFamily="34" charset="0"/>
            </a:endParaRPr>
          </a:p>
          <a:p>
            <a:r>
              <a:rPr lang="en-US" i="1" dirty="0">
                <a:cs typeface="Arial" panose="020B0604020202020204" pitchFamily="34" charset="0"/>
              </a:rPr>
              <a:t>E</a:t>
            </a:r>
            <a:r>
              <a:rPr lang="en-US" dirty="0">
                <a:cs typeface="Arial" panose="020B0604020202020204" pitchFamily="34" charset="0"/>
              </a:rPr>
              <a:t> = 111…11</a:t>
            </a:r>
          </a:p>
          <a:p>
            <a:r>
              <a:rPr lang="en-US" i="1" dirty="0">
                <a:cs typeface="Arial" panose="020B0604020202020204" pitchFamily="34" charset="0"/>
              </a:rPr>
              <a:t>fraction</a:t>
            </a:r>
            <a:r>
              <a:rPr lang="en-US" dirty="0">
                <a:cs typeface="Arial" panose="020B0604020202020204" pitchFamily="34" charset="0"/>
              </a:rPr>
              <a:t> ≠ 000..00</a:t>
            </a:r>
            <a:endParaRPr lang="en-US" i="1" dirty="0">
              <a:cs typeface="Arial" panose="020B0604020202020204" pitchFamily="34" charset="0"/>
            </a:endParaRPr>
          </a:p>
          <a:p>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32</a:t>
            </a:fld>
            <a:endParaRPr lang="en-US"/>
          </a:p>
        </p:txBody>
      </p:sp>
      <p:sp>
        <p:nvSpPr>
          <p:cNvPr id="15" name="Text Placeholder 14">
            <a:extLst>
              <a:ext uri="{FF2B5EF4-FFF2-40B4-BE49-F238E27FC236}">
                <a16:creationId xmlns:a16="http://schemas.microsoft.com/office/drawing/2014/main" id="{DC1A37C5-39B5-364F-BB91-4FCE4185C196}"/>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6E1A5003-9F41-D748-98B3-C367A9426AF4}"/>
              </a:ext>
            </a:extLst>
          </p:cNvPr>
          <p:cNvGrpSpPr/>
          <p:nvPr/>
        </p:nvGrpSpPr>
        <p:grpSpPr>
          <a:xfrm>
            <a:off x="6096000" y="0"/>
            <a:ext cx="6096000" cy="685800"/>
            <a:chOff x="952500" y="1981200"/>
            <a:chExt cx="8534400" cy="685800"/>
          </a:xfrm>
        </p:grpSpPr>
        <p:sp>
          <p:nvSpPr>
            <p:cNvPr id="11" name="Rectangle 10">
              <a:extLst>
                <a:ext uri="{FF2B5EF4-FFF2-40B4-BE49-F238E27FC236}">
                  <a16:creationId xmlns:a16="http://schemas.microsoft.com/office/drawing/2014/main" id="{41807A7F-B4E5-E745-B268-7616179C5ED6}"/>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302D46DB-1AEF-D949-9A64-97B3943DEC67}"/>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r>
                <a:rPr lang="en-US" sz="2400" dirty="0">
                  <a:solidFill>
                    <a:schemeClr val="tx1"/>
                  </a:solidFill>
                </a:rPr>
                <a:t> = 111…11</a:t>
              </a:r>
              <a:endParaRPr lang="en-US" sz="2400" i="1" dirty="0">
                <a:solidFill>
                  <a:schemeClr val="tx1"/>
                </a:solidFill>
              </a:endParaRPr>
            </a:p>
          </p:txBody>
        </p:sp>
        <p:sp>
          <p:nvSpPr>
            <p:cNvPr id="13" name="Rectangle 12">
              <a:extLst>
                <a:ext uri="{FF2B5EF4-FFF2-40B4-BE49-F238E27FC236}">
                  <a16:creationId xmlns:a16="http://schemas.microsoft.com/office/drawing/2014/main" id="{1E3FC899-18D0-6B48-9382-FF6ECE5CEE9D}"/>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7" name="Picture 16">
            <a:extLst>
              <a:ext uri="{FF2B5EF4-FFF2-40B4-BE49-F238E27FC236}">
                <a16:creationId xmlns:a16="http://schemas.microsoft.com/office/drawing/2014/main" id="{26D86104-0496-5048-BC73-3E91C3FC9033}"/>
              </a:ext>
            </a:extLst>
          </p:cNvPr>
          <p:cNvPicPr>
            <a:picLocks noChangeAspect="1"/>
          </p:cNvPicPr>
          <p:nvPr/>
        </p:nvPicPr>
        <p:blipFill>
          <a:blip r:embed="rId3"/>
          <a:stretch>
            <a:fillRect/>
          </a:stretch>
        </p:blipFill>
        <p:spPr>
          <a:xfrm>
            <a:off x="6145696" y="784660"/>
            <a:ext cx="5406886" cy="778733"/>
          </a:xfrm>
          <a:prstGeom prst="rect">
            <a:avLst/>
          </a:prstGeom>
        </p:spPr>
      </p:pic>
    </p:spTree>
    <p:extLst>
      <p:ext uri="{BB962C8B-B14F-4D97-AF65-F5344CB8AC3E}">
        <p14:creationId xmlns:p14="http://schemas.microsoft.com/office/powerpoint/2010/main" val="36191107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animEffect transition="in" filter="dissolve">
                                      <p:cBhvr>
                                        <p:cTn id="7" dur="500"/>
                                        <p:tgtEl>
                                          <p:spTgt spid="1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4">
                                            <p:txEl>
                                              <p:pRg st="1" end="1"/>
                                            </p:txEl>
                                          </p:spTgt>
                                        </p:tgtEl>
                                        <p:attrNameLst>
                                          <p:attrName>style.visibility</p:attrName>
                                        </p:attrNameLst>
                                      </p:cBhvr>
                                      <p:to>
                                        <p:strVal val="visible"/>
                                      </p:to>
                                    </p:set>
                                    <p:animEffect transition="in" filter="dissolve">
                                      <p:cBhvr>
                                        <p:cTn id="12" dur="500"/>
                                        <p:tgtEl>
                                          <p:spTgt spid="1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4">
                                            <p:txEl>
                                              <p:pRg st="3" end="3"/>
                                            </p:txEl>
                                          </p:spTgt>
                                        </p:tgtEl>
                                        <p:attrNameLst>
                                          <p:attrName>style.visibility</p:attrName>
                                        </p:attrNameLst>
                                      </p:cBhvr>
                                      <p:to>
                                        <p:strVal val="visible"/>
                                      </p:to>
                                    </p:set>
                                    <p:animEffect transition="in" filter="dissolve">
                                      <p:cBhvr>
                                        <p:cTn id="17" dur="500"/>
                                        <p:tgtEl>
                                          <p:spTgt spid="14">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14">
                                            <p:txEl>
                                              <p:pRg st="4" end="4"/>
                                            </p:txEl>
                                          </p:spTgt>
                                        </p:tgtEl>
                                        <p:attrNameLst>
                                          <p:attrName>style.visibility</p:attrName>
                                        </p:attrNameLst>
                                      </p:cBhvr>
                                      <p:to>
                                        <p:strVal val="visible"/>
                                      </p:to>
                                    </p:set>
                                    <p:animEffect transition="in" filter="dissolve">
                                      <p:cBhvr>
                                        <p:cTn id="22" dur="500"/>
                                        <p:tgtEl>
                                          <p:spTgt spid="14">
                                            <p:txEl>
                                              <p:pRg st="4" end="4"/>
                                            </p:txEl>
                                          </p:spTgt>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dissolve">
                                      <p:cBhvr>
                                        <p:cTn id="2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4"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EF43ADC8-206B-6046-9FC8-4637C53F4145}"/>
              </a:ext>
            </a:extLst>
          </p:cNvPr>
          <p:cNvSpPr>
            <a:spLocks noGrp="1"/>
          </p:cNvSpPr>
          <p:nvPr>
            <p:ph type="title"/>
          </p:nvPr>
        </p:nvSpPr>
        <p:spPr/>
        <p:txBody>
          <a:bodyPr/>
          <a:lstStyle/>
          <a:p>
            <a:r>
              <a:rPr lang="en-US" dirty="0"/>
              <a:t>Floating Point Number Line</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33</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1" name="Group 10">
            <a:extLst>
              <a:ext uri="{FF2B5EF4-FFF2-40B4-BE49-F238E27FC236}">
                <a16:creationId xmlns:a16="http://schemas.microsoft.com/office/drawing/2014/main" id="{B97C2551-B51E-1143-A6BC-AA2FB6BF9DB4}"/>
              </a:ext>
            </a:extLst>
          </p:cNvPr>
          <p:cNvGrpSpPr/>
          <p:nvPr/>
        </p:nvGrpSpPr>
        <p:grpSpPr>
          <a:xfrm>
            <a:off x="1828800" y="1854200"/>
            <a:ext cx="8534400" cy="685800"/>
            <a:chOff x="952500" y="1981200"/>
            <a:chExt cx="8534400" cy="685800"/>
          </a:xfrm>
        </p:grpSpPr>
        <p:sp>
          <p:nvSpPr>
            <p:cNvPr id="12" name="Rectangle 11">
              <a:extLst>
                <a:ext uri="{FF2B5EF4-FFF2-40B4-BE49-F238E27FC236}">
                  <a16:creationId xmlns:a16="http://schemas.microsoft.com/office/drawing/2014/main" id="{7F461633-BC5A-8C47-8F21-97DC2B4FD807}"/>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3" name="Rectangle 12">
              <a:extLst>
                <a:ext uri="{FF2B5EF4-FFF2-40B4-BE49-F238E27FC236}">
                  <a16:creationId xmlns:a16="http://schemas.microsoft.com/office/drawing/2014/main" id="{5D156467-4DBA-044B-B73A-FD3ECCC6CCCD}"/>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4" name="Rectangle 13">
              <a:extLst>
                <a:ext uri="{FF2B5EF4-FFF2-40B4-BE49-F238E27FC236}">
                  <a16:creationId xmlns:a16="http://schemas.microsoft.com/office/drawing/2014/main" id="{305190BC-CFBF-1B41-82F8-FF3D18B9BA64}"/>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cxnSp>
        <p:nvCxnSpPr>
          <p:cNvPr id="16" name="Straight Connector 15">
            <a:extLst>
              <a:ext uri="{FF2B5EF4-FFF2-40B4-BE49-F238E27FC236}">
                <a16:creationId xmlns:a16="http://schemas.microsoft.com/office/drawing/2014/main" id="{B2EF55CB-2BE3-9B4F-8ECD-9F3813FB0C2A}"/>
              </a:ext>
            </a:extLst>
          </p:cNvPr>
          <p:cNvCxnSpPr/>
          <p:nvPr/>
        </p:nvCxnSpPr>
        <p:spPr>
          <a:xfrm>
            <a:off x="1669774" y="4194313"/>
            <a:ext cx="8852452" cy="0"/>
          </a:xfrm>
          <a:prstGeom prst="line">
            <a:avLst/>
          </a:prstGeom>
          <a:ln w="76200">
            <a:solidFill>
              <a:srgbClr val="002060"/>
            </a:solidFill>
            <a:headEnd type="arrow"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AB9DD219-BA64-E041-B60D-A4F4EACCB94B}"/>
              </a:ext>
            </a:extLst>
          </p:cNvPr>
          <p:cNvCxnSpPr/>
          <p:nvPr/>
        </p:nvCxnSpPr>
        <p:spPr>
          <a:xfrm>
            <a:off x="6109252" y="3975652"/>
            <a:ext cx="0" cy="387626"/>
          </a:xfrm>
          <a:prstGeom prst="line">
            <a:avLst/>
          </a:prstGeom>
          <a:ln w="76200">
            <a:solidFill>
              <a:srgbClr val="00206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89DE3C1A-74B7-8D48-A5A3-F828D5291731}"/>
              </a:ext>
            </a:extLst>
          </p:cNvPr>
          <p:cNvCxnSpPr/>
          <p:nvPr/>
        </p:nvCxnSpPr>
        <p:spPr>
          <a:xfrm>
            <a:off x="6410739" y="3975652"/>
            <a:ext cx="0" cy="387626"/>
          </a:xfrm>
          <a:prstGeom prst="line">
            <a:avLst/>
          </a:prstGeom>
          <a:ln w="76200">
            <a:solidFill>
              <a:srgbClr val="00206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D7CC715A-8571-8241-AAB7-E11755DCF7D2}"/>
              </a:ext>
            </a:extLst>
          </p:cNvPr>
          <p:cNvCxnSpPr/>
          <p:nvPr/>
        </p:nvCxnSpPr>
        <p:spPr>
          <a:xfrm>
            <a:off x="5787887" y="3975652"/>
            <a:ext cx="0" cy="387626"/>
          </a:xfrm>
          <a:prstGeom prst="line">
            <a:avLst/>
          </a:prstGeom>
          <a:ln w="76200">
            <a:solidFill>
              <a:srgbClr val="00206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59C635BB-84A0-7846-A5C6-FE7A7CD96E78}"/>
              </a:ext>
            </a:extLst>
          </p:cNvPr>
          <p:cNvCxnSpPr/>
          <p:nvPr/>
        </p:nvCxnSpPr>
        <p:spPr>
          <a:xfrm>
            <a:off x="7696899" y="3975652"/>
            <a:ext cx="0" cy="387626"/>
          </a:xfrm>
          <a:prstGeom prst="line">
            <a:avLst/>
          </a:prstGeom>
          <a:ln w="76200">
            <a:solidFill>
              <a:srgbClr val="00206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684BA68A-910B-BB42-87D0-9DF61A51A089}"/>
              </a:ext>
            </a:extLst>
          </p:cNvPr>
          <p:cNvCxnSpPr/>
          <p:nvPr/>
        </p:nvCxnSpPr>
        <p:spPr>
          <a:xfrm>
            <a:off x="4472253" y="3975652"/>
            <a:ext cx="0" cy="387626"/>
          </a:xfrm>
          <a:prstGeom prst="line">
            <a:avLst/>
          </a:prstGeom>
          <a:ln w="76200">
            <a:solidFill>
              <a:srgbClr val="00206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302B57F8-41D1-4A4F-8285-9DE7A0CCDFC0}"/>
              </a:ext>
            </a:extLst>
          </p:cNvPr>
          <p:cNvCxnSpPr/>
          <p:nvPr/>
        </p:nvCxnSpPr>
        <p:spPr>
          <a:xfrm>
            <a:off x="9826487" y="4000500"/>
            <a:ext cx="0" cy="387626"/>
          </a:xfrm>
          <a:prstGeom prst="line">
            <a:avLst/>
          </a:prstGeom>
          <a:ln w="76200">
            <a:solidFill>
              <a:srgbClr val="00206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B567027F-87A0-964C-AC36-CA65C45B6B4C}"/>
              </a:ext>
            </a:extLst>
          </p:cNvPr>
          <p:cNvCxnSpPr/>
          <p:nvPr/>
        </p:nvCxnSpPr>
        <p:spPr>
          <a:xfrm>
            <a:off x="2514600" y="3975652"/>
            <a:ext cx="0" cy="387626"/>
          </a:xfrm>
          <a:prstGeom prst="line">
            <a:avLst/>
          </a:prstGeom>
          <a:ln w="76200">
            <a:solidFill>
              <a:srgbClr val="00206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6D33193F-FE39-FF41-A676-1B1C9FFB7E8D}"/>
              </a:ext>
            </a:extLst>
          </p:cNvPr>
          <p:cNvSpPr txBox="1"/>
          <p:nvPr/>
        </p:nvSpPr>
        <p:spPr>
          <a:xfrm>
            <a:off x="5758043" y="3715651"/>
            <a:ext cx="372218" cy="369332"/>
          </a:xfrm>
          <a:prstGeom prst="rect">
            <a:avLst/>
          </a:prstGeom>
          <a:noFill/>
        </p:spPr>
        <p:txBody>
          <a:bodyPr wrap="none" rtlCol="0">
            <a:spAutoFit/>
          </a:bodyPr>
          <a:lstStyle/>
          <a:p>
            <a:pPr algn="ctr"/>
            <a:r>
              <a:rPr lang="en-US" dirty="0"/>
              <a:t>-0</a:t>
            </a:r>
          </a:p>
        </p:txBody>
      </p:sp>
      <p:sp>
        <p:nvSpPr>
          <p:cNvPr id="30" name="TextBox 29">
            <a:extLst>
              <a:ext uri="{FF2B5EF4-FFF2-40B4-BE49-F238E27FC236}">
                <a16:creationId xmlns:a16="http://schemas.microsoft.com/office/drawing/2014/main" id="{7371C424-6BB3-C844-BC1F-F8881A73675F}"/>
              </a:ext>
            </a:extLst>
          </p:cNvPr>
          <p:cNvSpPr txBox="1"/>
          <p:nvPr/>
        </p:nvSpPr>
        <p:spPr>
          <a:xfrm>
            <a:off x="6023284" y="3715651"/>
            <a:ext cx="417102" cy="369332"/>
          </a:xfrm>
          <a:prstGeom prst="rect">
            <a:avLst/>
          </a:prstGeom>
          <a:noFill/>
        </p:spPr>
        <p:txBody>
          <a:bodyPr wrap="none" rtlCol="0">
            <a:spAutoFit/>
          </a:bodyPr>
          <a:lstStyle/>
          <a:p>
            <a:pPr algn="ctr"/>
            <a:r>
              <a:rPr lang="en-US" dirty="0"/>
              <a:t>+0</a:t>
            </a:r>
          </a:p>
        </p:txBody>
      </p:sp>
      <p:sp>
        <p:nvSpPr>
          <p:cNvPr id="31" name="TextBox 30">
            <a:extLst>
              <a:ext uri="{FF2B5EF4-FFF2-40B4-BE49-F238E27FC236}">
                <a16:creationId xmlns:a16="http://schemas.microsoft.com/office/drawing/2014/main" id="{8E7DFDBD-8445-E64D-BD74-D56E40B7170F}"/>
              </a:ext>
            </a:extLst>
          </p:cNvPr>
          <p:cNvSpPr txBox="1"/>
          <p:nvPr/>
        </p:nvSpPr>
        <p:spPr>
          <a:xfrm>
            <a:off x="4472253" y="3715651"/>
            <a:ext cx="1260281" cy="369332"/>
          </a:xfrm>
          <a:prstGeom prst="rect">
            <a:avLst/>
          </a:prstGeom>
          <a:noFill/>
        </p:spPr>
        <p:txBody>
          <a:bodyPr wrap="none" rtlCol="0">
            <a:spAutoFit/>
          </a:bodyPr>
          <a:lstStyle/>
          <a:p>
            <a:pPr algn="ctr"/>
            <a:r>
              <a:rPr lang="en-US" dirty="0"/>
              <a:t>-subnormal</a:t>
            </a:r>
          </a:p>
        </p:txBody>
      </p:sp>
      <p:sp>
        <p:nvSpPr>
          <p:cNvPr id="32" name="TextBox 31">
            <a:extLst>
              <a:ext uri="{FF2B5EF4-FFF2-40B4-BE49-F238E27FC236}">
                <a16:creationId xmlns:a16="http://schemas.microsoft.com/office/drawing/2014/main" id="{A38F2570-7117-B14C-B2BD-BEED114C4436}"/>
              </a:ext>
            </a:extLst>
          </p:cNvPr>
          <p:cNvSpPr txBox="1"/>
          <p:nvPr/>
        </p:nvSpPr>
        <p:spPr>
          <a:xfrm>
            <a:off x="6391734" y="3711200"/>
            <a:ext cx="1305165" cy="369332"/>
          </a:xfrm>
          <a:prstGeom prst="rect">
            <a:avLst/>
          </a:prstGeom>
          <a:noFill/>
        </p:spPr>
        <p:txBody>
          <a:bodyPr wrap="none" rtlCol="0">
            <a:spAutoFit/>
          </a:bodyPr>
          <a:lstStyle/>
          <a:p>
            <a:pPr algn="ctr"/>
            <a:r>
              <a:rPr lang="en-US" dirty="0"/>
              <a:t>+subnormal</a:t>
            </a:r>
          </a:p>
        </p:txBody>
      </p:sp>
      <p:sp>
        <p:nvSpPr>
          <p:cNvPr id="33" name="TextBox 32">
            <a:extLst>
              <a:ext uri="{FF2B5EF4-FFF2-40B4-BE49-F238E27FC236}">
                <a16:creationId xmlns:a16="http://schemas.microsoft.com/office/drawing/2014/main" id="{0A184BDF-67C5-2245-942E-1B2135117700}"/>
              </a:ext>
            </a:extLst>
          </p:cNvPr>
          <p:cNvSpPr txBox="1"/>
          <p:nvPr/>
        </p:nvSpPr>
        <p:spPr>
          <a:xfrm>
            <a:off x="2956600" y="3711200"/>
            <a:ext cx="926856" cy="369332"/>
          </a:xfrm>
          <a:prstGeom prst="rect">
            <a:avLst/>
          </a:prstGeom>
          <a:noFill/>
        </p:spPr>
        <p:txBody>
          <a:bodyPr wrap="none" rtlCol="0">
            <a:spAutoFit/>
          </a:bodyPr>
          <a:lstStyle/>
          <a:p>
            <a:pPr algn="ctr"/>
            <a:r>
              <a:rPr lang="en-US" dirty="0"/>
              <a:t>-normal</a:t>
            </a:r>
          </a:p>
        </p:txBody>
      </p:sp>
      <p:sp>
        <p:nvSpPr>
          <p:cNvPr id="34" name="TextBox 33">
            <a:extLst>
              <a:ext uri="{FF2B5EF4-FFF2-40B4-BE49-F238E27FC236}">
                <a16:creationId xmlns:a16="http://schemas.microsoft.com/office/drawing/2014/main" id="{2FA13DD2-D00C-9845-93C3-E82CD7507B0D}"/>
              </a:ext>
            </a:extLst>
          </p:cNvPr>
          <p:cNvSpPr txBox="1"/>
          <p:nvPr/>
        </p:nvSpPr>
        <p:spPr>
          <a:xfrm>
            <a:off x="8214432" y="3711200"/>
            <a:ext cx="971741" cy="369332"/>
          </a:xfrm>
          <a:prstGeom prst="rect">
            <a:avLst/>
          </a:prstGeom>
          <a:noFill/>
        </p:spPr>
        <p:txBody>
          <a:bodyPr wrap="none" rtlCol="0">
            <a:spAutoFit/>
          </a:bodyPr>
          <a:lstStyle/>
          <a:p>
            <a:pPr algn="ctr"/>
            <a:r>
              <a:rPr lang="en-US" dirty="0"/>
              <a:t>+normal</a:t>
            </a:r>
          </a:p>
        </p:txBody>
      </p:sp>
      <p:sp>
        <p:nvSpPr>
          <p:cNvPr id="35" name="TextBox 34">
            <a:extLst>
              <a:ext uri="{FF2B5EF4-FFF2-40B4-BE49-F238E27FC236}">
                <a16:creationId xmlns:a16="http://schemas.microsoft.com/office/drawing/2014/main" id="{D033C1C8-6E2B-804F-8339-2ADDF3555B55}"/>
              </a:ext>
            </a:extLst>
          </p:cNvPr>
          <p:cNvSpPr txBox="1"/>
          <p:nvPr/>
        </p:nvSpPr>
        <p:spPr>
          <a:xfrm>
            <a:off x="2047310" y="3711200"/>
            <a:ext cx="452368" cy="369332"/>
          </a:xfrm>
          <a:prstGeom prst="rect">
            <a:avLst/>
          </a:prstGeom>
          <a:noFill/>
        </p:spPr>
        <p:txBody>
          <a:bodyPr wrap="none" rtlCol="0">
            <a:spAutoFit/>
          </a:bodyPr>
          <a:lstStyle/>
          <a:p>
            <a:pPr algn="ctr"/>
            <a:r>
              <a:rPr lang="en-US" dirty="0"/>
              <a:t>-∞</a:t>
            </a:r>
          </a:p>
        </p:txBody>
      </p:sp>
      <p:sp>
        <p:nvSpPr>
          <p:cNvPr id="36" name="TextBox 35">
            <a:extLst>
              <a:ext uri="{FF2B5EF4-FFF2-40B4-BE49-F238E27FC236}">
                <a16:creationId xmlns:a16="http://schemas.microsoft.com/office/drawing/2014/main" id="{55573C8D-E2C2-1940-BDEF-D2BB9E1BC68C}"/>
              </a:ext>
            </a:extLst>
          </p:cNvPr>
          <p:cNvSpPr txBox="1"/>
          <p:nvPr/>
        </p:nvSpPr>
        <p:spPr>
          <a:xfrm>
            <a:off x="9804045" y="3709753"/>
            <a:ext cx="497252" cy="369332"/>
          </a:xfrm>
          <a:prstGeom prst="rect">
            <a:avLst/>
          </a:prstGeom>
          <a:noFill/>
        </p:spPr>
        <p:txBody>
          <a:bodyPr wrap="none" rtlCol="0">
            <a:spAutoFit/>
          </a:bodyPr>
          <a:lstStyle/>
          <a:p>
            <a:pPr algn="ctr"/>
            <a:r>
              <a:rPr lang="en-US" dirty="0"/>
              <a:t>+∞</a:t>
            </a:r>
          </a:p>
        </p:txBody>
      </p:sp>
      <p:sp>
        <p:nvSpPr>
          <p:cNvPr id="37" name="TextBox 36">
            <a:extLst>
              <a:ext uri="{FF2B5EF4-FFF2-40B4-BE49-F238E27FC236}">
                <a16:creationId xmlns:a16="http://schemas.microsoft.com/office/drawing/2014/main" id="{BDDEDAAE-D45E-A547-94C5-185A4DB41AE7}"/>
              </a:ext>
            </a:extLst>
          </p:cNvPr>
          <p:cNvSpPr txBox="1"/>
          <p:nvPr/>
        </p:nvSpPr>
        <p:spPr>
          <a:xfrm>
            <a:off x="5793791" y="5138106"/>
            <a:ext cx="593432" cy="369332"/>
          </a:xfrm>
          <a:prstGeom prst="rect">
            <a:avLst/>
          </a:prstGeom>
          <a:noFill/>
        </p:spPr>
        <p:txBody>
          <a:bodyPr wrap="none" rtlCol="0">
            <a:spAutoFit/>
          </a:bodyPr>
          <a:lstStyle/>
          <a:p>
            <a:pPr algn="ctr"/>
            <a:r>
              <a:rPr lang="en-US" dirty="0" err="1"/>
              <a:t>NaN</a:t>
            </a:r>
            <a:endParaRPr lang="en-US" dirty="0"/>
          </a:p>
        </p:txBody>
      </p:sp>
      <p:sp>
        <p:nvSpPr>
          <p:cNvPr id="38" name="Rounded Rectangular Callout 37">
            <a:extLst>
              <a:ext uri="{FF2B5EF4-FFF2-40B4-BE49-F238E27FC236}">
                <a16:creationId xmlns:a16="http://schemas.microsoft.com/office/drawing/2014/main" id="{627C298D-2A91-C849-8C53-B2BD004F0B76}"/>
              </a:ext>
            </a:extLst>
          </p:cNvPr>
          <p:cNvSpPr/>
          <p:nvPr/>
        </p:nvSpPr>
        <p:spPr>
          <a:xfrm>
            <a:off x="7271017" y="5322772"/>
            <a:ext cx="3406921" cy="1439334"/>
          </a:xfrm>
          <a:prstGeom prst="wedgeRoundRectCallout">
            <a:avLst>
              <a:gd name="adj1" fmla="val 21397"/>
              <a:gd name="adj2" fmla="val -124867"/>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Greatest non-infinite magnitude limited by #bits for </a:t>
            </a:r>
            <a:r>
              <a:rPr lang="en-US" sz="2800" dirty="0" err="1">
                <a:solidFill>
                  <a:srgbClr val="FFFF00"/>
                </a:solidFill>
              </a:rPr>
              <a:t>exp</a:t>
            </a:r>
            <a:endParaRPr lang="en-US" sz="2800" dirty="0">
              <a:solidFill>
                <a:srgbClr val="FFFF00"/>
              </a:solidFill>
            </a:endParaRPr>
          </a:p>
        </p:txBody>
      </p:sp>
      <p:sp>
        <p:nvSpPr>
          <p:cNvPr id="39" name="Rounded Rectangular Callout 38">
            <a:extLst>
              <a:ext uri="{FF2B5EF4-FFF2-40B4-BE49-F238E27FC236}">
                <a16:creationId xmlns:a16="http://schemas.microsoft.com/office/drawing/2014/main" id="{98AE5701-1C17-5D4B-A492-5730B7D19694}"/>
              </a:ext>
            </a:extLst>
          </p:cNvPr>
          <p:cNvSpPr/>
          <p:nvPr/>
        </p:nvSpPr>
        <p:spPr>
          <a:xfrm>
            <a:off x="1828800" y="5297924"/>
            <a:ext cx="3406921" cy="1439334"/>
          </a:xfrm>
          <a:prstGeom prst="wedgeRoundRectCallout">
            <a:avLst>
              <a:gd name="adj1" fmla="val 62553"/>
              <a:gd name="adj2" fmla="val -122717"/>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Least non-zero magnitude limited by #bits for </a:t>
            </a:r>
            <a:r>
              <a:rPr lang="en-US" sz="2800" dirty="0" err="1">
                <a:solidFill>
                  <a:srgbClr val="FFFF00"/>
                </a:solidFill>
              </a:rPr>
              <a:t>frac</a:t>
            </a:r>
            <a:endParaRPr lang="en-US" sz="2800" dirty="0">
              <a:solidFill>
                <a:srgbClr val="FFFF00"/>
              </a:solidFill>
            </a:endParaRPr>
          </a:p>
        </p:txBody>
      </p:sp>
      <p:sp>
        <p:nvSpPr>
          <p:cNvPr id="40" name="Rounded Rectangular Callout 39">
            <a:extLst>
              <a:ext uri="{FF2B5EF4-FFF2-40B4-BE49-F238E27FC236}">
                <a16:creationId xmlns:a16="http://schemas.microsoft.com/office/drawing/2014/main" id="{FA0EFB8A-6023-BD4D-89FA-8D3D44DC4BE3}"/>
              </a:ext>
            </a:extLst>
          </p:cNvPr>
          <p:cNvSpPr/>
          <p:nvPr/>
        </p:nvSpPr>
        <p:spPr>
          <a:xfrm>
            <a:off x="4807511" y="2670456"/>
            <a:ext cx="3406921" cy="956079"/>
          </a:xfrm>
          <a:prstGeom prst="wedgeRoundRectCallout">
            <a:avLst>
              <a:gd name="adj1" fmla="val 61191"/>
              <a:gd name="adj2" fmla="val 74923"/>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Precision limited by #bits for </a:t>
            </a:r>
            <a:r>
              <a:rPr lang="en-US" sz="2800" dirty="0" err="1">
                <a:solidFill>
                  <a:srgbClr val="FFFF00"/>
                </a:solidFill>
              </a:rPr>
              <a:t>frac</a:t>
            </a:r>
            <a:endParaRPr lang="en-US" sz="2800" dirty="0">
              <a:solidFill>
                <a:srgbClr val="FFFF00"/>
              </a:solidFill>
            </a:endParaRPr>
          </a:p>
        </p:txBody>
      </p:sp>
    </p:spTree>
    <p:extLst>
      <p:ext uri="{BB962C8B-B14F-4D97-AF65-F5344CB8AC3E}">
        <p14:creationId xmlns:p14="http://schemas.microsoft.com/office/powerpoint/2010/main" val="6875316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randombar(vertical)">
                                      <p:cBhvr>
                                        <p:cTn id="7" dur="500"/>
                                        <p:tgtEl>
                                          <p:spTgt spid="33"/>
                                        </p:tgtEl>
                                      </p:cBhvr>
                                    </p:animEffect>
                                  </p:childTnLst>
                                </p:cTn>
                              </p:par>
                              <p:par>
                                <p:cTn id="8" presetID="14" presetClass="entr" presetSubtype="5" fill="hold" grpId="0" nodeType="withEffect">
                                  <p:stCondLst>
                                    <p:cond delay="0"/>
                                  </p:stCondLst>
                                  <p:childTnLst>
                                    <p:set>
                                      <p:cBhvr>
                                        <p:cTn id="9" dur="1" fill="hold">
                                          <p:stCondLst>
                                            <p:cond delay="0"/>
                                          </p:stCondLst>
                                        </p:cTn>
                                        <p:tgtEl>
                                          <p:spTgt spid="34"/>
                                        </p:tgtEl>
                                        <p:attrNameLst>
                                          <p:attrName>style.visibility</p:attrName>
                                        </p:attrNameLst>
                                      </p:cBhvr>
                                      <p:to>
                                        <p:strVal val="visible"/>
                                      </p:to>
                                    </p:set>
                                    <p:animEffect transition="in" filter="randombar(vertical)">
                                      <p:cBhvr>
                                        <p:cTn id="10" dur="500"/>
                                        <p:tgtEl>
                                          <p:spTgt spid="34"/>
                                        </p:tgtEl>
                                      </p:cBhvr>
                                    </p:animEffect>
                                  </p:childTnLst>
                                </p:cTn>
                              </p:par>
                            </p:childTnLst>
                          </p:cTn>
                        </p:par>
                        <p:par>
                          <p:cTn id="11" fill="hold">
                            <p:stCondLst>
                              <p:cond delay="500"/>
                            </p:stCondLst>
                            <p:childTnLst>
                              <p:par>
                                <p:cTn id="12" presetID="14" presetClass="entr" presetSubtype="5" fill="hold" grpId="1" nodeType="afterEffect">
                                  <p:stCondLst>
                                    <p:cond delay="0"/>
                                  </p:stCondLst>
                                  <p:childTnLst>
                                    <p:set>
                                      <p:cBhvr>
                                        <p:cTn id="13" dur="1" fill="hold">
                                          <p:stCondLst>
                                            <p:cond delay="0"/>
                                          </p:stCondLst>
                                        </p:cTn>
                                        <p:tgtEl>
                                          <p:spTgt spid="40"/>
                                        </p:tgtEl>
                                        <p:attrNameLst>
                                          <p:attrName>style.visibility</p:attrName>
                                        </p:attrNameLst>
                                      </p:cBhvr>
                                      <p:to>
                                        <p:strVal val="visible"/>
                                      </p:to>
                                    </p:set>
                                    <p:animEffect transition="in" filter="randombar(vertical)">
                                      <p:cBhvr>
                                        <p:cTn id="14" dur="500"/>
                                        <p:tgtEl>
                                          <p:spTgt spid="40"/>
                                        </p:tgtEl>
                                      </p:cBhvr>
                                    </p:animEffect>
                                  </p:childTnLst>
                                </p:cTn>
                              </p:par>
                            </p:childTnLst>
                          </p:cTn>
                        </p:par>
                      </p:childTnLst>
                    </p:cTn>
                  </p:par>
                  <p:par>
                    <p:cTn id="15" fill="hold">
                      <p:stCondLst>
                        <p:cond delay="indefinite"/>
                      </p:stCondLst>
                      <p:childTnLst>
                        <p:par>
                          <p:cTn id="16" fill="hold">
                            <p:stCondLst>
                              <p:cond delay="0"/>
                            </p:stCondLst>
                            <p:childTnLst>
                              <p:par>
                                <p:cTn id="17" presetID="14" presetClass="entr" presetSubtype="5" fill="hold" grpId="1" nodeType="clickEffect">
                                  <p:stCondLst>
                                    <p:cond delay="0"/>
                                  </p:stCondLst>
                                  <p:childTnLst>
                                    <p:set>
                                      <p:cBhvr>
                                        <p:cTn id="18" dur="1" fill="hold">
                                          <p:stCondLst>
                                            <p:cond delay="0"/>
                                          </p:stCondLst>
                                        </p:cTn>
                                        <p:tgtEl>
                                          <p:spTgt spid="38"/>
                                        </p:tgtEl>
                                        <p:attrNameLst>
                                          <p:attrName>style.visibility</p:attrName>
                                        </p:attrNameLst>
                                      </p:cBhvr>
                                      <p:to>
                                        <p:strVal val="visible"/>
                                      </p:to>
                                    </p:set>
                                    <p:animEffect transition="in" filter="randombar(vertical)">
                                      <p:cBhvr>
                                        <p:cTn id="19" dur="500"/>
                                        <p:tgtEl>
                                          <p:spTgt spid="38"/>
                                        </p:tgtEl>
                                      </p:cBhvr>
                                    </p:animEffect>
                                  </p:childTnLst>
                                </p:cTn>
                              </p:par>
                              <p:par>
                                <p:cTn id="20" presetID="14" presetClass="entr" presetSubtype="5" fill="hold" grpId="0" nodeType="withEffect">
                                  <p:stCondLst>
                                    <p:cond delay="1000"/>
                                  </p:stCondLst>
                                  <p:childTnLst>
                                    <p:set>
                                      <p:cBhvr>
                                        <p:cTn id="21" dur="1" fill="hold">
                                          <p:stCondLst>
                                            <p:cond delay="0"/>
                                          </p:stCondLst>
                                        </p:cTn>
                                        <p:tgtEl>
                                          <p:spTgt spid="35"/>
                                        </p:tgtEl>
                                        <p:attrNameLst>
                                          <p:attrName>style.visibility</p:attrName>
                                        </p:attrNameLst>
                                      </p:cBhvr>
                                      <p:to>
                                        <p:strVal val="visible"/>
                                      </p:to>
                                    </p:set>
                                    <p:animEffect transition="in" filter="randombar(vertical)">
                                      <p:cBhvr>
                                        <p:cTn id="22" dur="500"/>
                                        <p:tgtEl>
                                          <p:spTgt spid="35"/>
                                        </p:tgtEl>
                                      </p:cBhvr>
                                    </p:animEffect>
                                  </p:childTnLst>
                                </p:cTn>
                              </p:par>
                              <p:par>
                                <p:cTn id="23" presetID="14" presetClass="entr" presetSubtype="5" fill="hold" grpId="0" nodeType="withEffect">
                                  <p:stCondLst>
                                    <p:cond delay="1000"/>
                                  </p:stCondLst>
                                  <p:childTnLst>
                                    <p:set>
                                      <p:cBhvr>
                                        <p:cTn id="24" dur="1" fill="hold">
                                          <p:stCondLst>
                                            <p:cond delay="0"/>
                                          </p:stCondLst>
                                        </p:cTn>
                                        <p:tgtEl>
                                          <p:spTgt spid="36"/>
                                        </p:tgtEl>
                                        <p:attrNameLst>
                                          <p:attrName>style.visibility</p:attrName>
                                        </p:attrNameLst>
                                      </p:cBhvr>
                                      <p:to>
                                        <p:strVal val="visible"/>
                                      </p:to>
                                    </p:set>
                                    <p:animEffect transition="in" filter="randombar(vertical)">
                                      <p:cBhvr>
                                        <p:cTn id="25" dur="500"/>
                                        <p:tgtEl>
                                          <p:spTgt spid="36"/>
                                        </p:tgtEl>
                                      </p:cBhvr>
                                    </p:animEffect>
                                  </p:childTnLst>
                                </p:cTn>
                              </p:par>
                            </p:childTnLst>
                          </p:cTn>
                        </p:par>
                      </p:childTnLst>
                    </p:cTn>
                  </p:par>
                  <p:par>
                    <p:cTn id="26" fill="hold">
                      <p:stCondLst>
                        <p:cond delay="indefinite"/>
                      </p:stCondLst>
                      <p:childTnLst>
                        <p:par>
                          <p:cTn id="27" fill="hold">
                            <p:stCondLst>
                              <p:cond delay="0"/>
                            </p:stCondLst>
                            <p:childTnLst>
                              <p:par>
                                <p:cTn id="28" presetID="14" presetClass="entr" presetSubtype="5" fill="hold" grpId="0" nodeType="clickEffect">
                                  <p:stCondLst>
                                    <p:cond delay="0"/>
                                  </p:stCondLst>
                                  <p:childTnLst>
                                    <p:set>
                                      <p:cBhvr>
                                        <p:cTn id="29" dur="1" fill="hold">
                                          <p:stCondLst>
                                            <p:cond delay="0"/>
                                          </p:stCondLst>
                                        </p:cTn>
                                        <p:tgtEl>
                                          <p:spTgt spid="31"/>
                                        </p:tgtEl>
                                        <p:attrNameLst>
                                          <p:attrName>style.visibility</p:attrName>
                                        </p:attrNameLst>
                                      </p:cBhvr>
                                      <p:to>
                                        <p:strVal val="visible"/>
                                      </p:to>
                                    </p:set>
                                    <p:animEffect transition="in" filter="randombar(vertical)">
                                      <p:cBhvr>
                                        <p:cTn id="30" dur="500"/>
                                        <p:tgtEl>
                                          <p:spTgt spid="31"/>
                                        </p:tgtEl>
                                      </p:cBhvr>
                                    </p:animEffect>
                                  </p:childTnLst>
                                </p:cTn>
                              </p:par>
                              <p:par>
                                <p:cTn id="31" presetID="14" presetClass="entr" presetSubtype="5" fill="hold" grpId="0" nodeType="withEffect">
                                  <p:stCondLst>
                                    <p:cond delay="0"/>
                                  </p:stCondLst>
                                  <p:childTnLst>
                                    <p:set>
                                      <p:cBhvr>
                                        <p:cTn id="32" dur="1" fill="hold">
                                          <p:stCondLst>
                                            <p:cond delay="0"/>
                                          </p:stCondLst>
                                        </p:cTn>
                                        <p:tgtEl>
                                          <p:spTgt spid="32"/>
                                        </p:tgtEl>
                                        <p:attrNameLst>
                                          <p:attrName>style.visibility</p:attrName>
                                        </p:attrNameLst>
                                      </p:cBhvr>
                                      <p:to>
                                        <p:strVal val="visible"/>
                                      </p:to>
                                    </p:set>
                                    <p:animEffect transition="in" filter="randombar(vertical)">
                                      <p:cBhvr>
                                        <p:cTn id="33" dur="500"/>
                                        <p:tgtEl>
                                          <p:spTgt spid="32"/>
                                        </p:tgtEl>
                                      </p:cBhvr>
                                    </p:animEffect>
                                  </p:childTnLst>
                                </p:cTn>
                              </p:par>
                            </p:childTnLst>
                          </p:cTn>
                        </p:par>
                      </p:childTnLst>
                    </p:cTn>
                  </p:par>
                  <p:par>
                    <p:cTn id="34" fill="hold">
                      <p:stCondLst>
                        <p:cond delay="indefinite"/>
                      </p:stCondLst>
                      <p:childTnLst>
                        <p:par>
                          <p:cTn id="35" fill="hold">
                            <p:stCondLst>
                              <p:cond delay="0"/>
                            </p:stCondLst>
                            <p:childTnLst>
                              <p:par>
                                <p:cTn id="36" presetID="14" presetClass="entr" presetSubtype="5" fill="hold" grpId="1" nodeType="clickEffect">
                                  <p:stCondLst>
                                    <p:cond delay="0"/>
                                  </p:stCondLst>
                                  <p:childTnLst>
                                    <p:set>
                                      <p:cBhvr>
                                        <p:cTn id="37" dur="1" fill="hold">
                                          <p:stCondLst>
                                            <p:cond delay="0"/>
                                          </p:stCondLst>
                                        </p:cTn>
                                        <p:tgtEl>
                                          <p:spTgt spid="39"/>
                                        </p:tgtEl>
                                        <p:attrNameLst>
                                          <p:attrName>style.visibility</p:attrName>
                                        </p:attrNameLst>
                                      </p:cBhvr>
                                      <p:to>
                                        <p:strVal val="visible"/>
                                      </p:to>
                                    </p:set>
                                    <p:animEffect transition="in" filter="randombar(vertical)">
                                      <p:cBhvr>
                                        <p:cTn id="38" dur="500"/>
                                        <p:tgtEl>
                                          <p:spTgt spid="39"/>
                                        </p:tgtEl>
                                      </p:cBhvr>
                                    </p:animEffect>
                                  </p:childTnLst>
                                </p:cTn>
                              </p:par>
                              <p:par>
                                <p:cTn id="39" presetID="14" presetClass="entr" presetSubtype="5" fill="hold" grpId="0" nodeType="withEffect">
                                  <p:stCondLst>
                                    <p:cond delay="1000"/>
                                  </p:stCondLst>
                                  <p:childTnLst>
                                    <p:set>
                                      <p:cBhvr>
                                        <p:cTn id="40" dur="1" fill="hold">
                                          <p:stCondLst>
                                            <p:cond delay="0"/>
                                          </p:stCondLst>
                                        </p:cTn>
                                        <p:tgtEl>
                                          <p:spTgt spid="29"/>
                                        </p:tgtEl>
                                        <p:attrNameLst>
                                          <p:attrName>style.visibility</p:attrName>
                                        </p:attrNameLst>
                                      </p:cBhvr>
                                      <p:to>
                                        <p:strVal val="visible"/>
                                      </p:to>
                                    </p:set>
                                    <p:animEffect transition="in" filter="randombar(vertical)">
                                      <p:cBhvr>
                                        <p:cTn id="41" dur="500"/>
                                        <p:tgtEl>
                                          <p:spTgt spid="29"/>
                                        </p:tgtEl>
                                      </p:cBhvr>
                                    </p:animEffect>
                                  </p:childTnLst>
                                </p:cTn>
                              </p:par>
                              <p:par>
                                <p:cTn id="42" presetID="14" presetClass="entr" presetSubtype="5" fill="hold" grpId="0" nodeType="withEffect">
                                  <p:stCondLst>
                                    <p:cond delay="1000"/>
                                  </p:stCondLst>
                                  <p:childTnLst>
                                    <p:set>
                                      <p:cBhvr>
                                        <p:cTn id="43" dur="1" fill="hold">
                                          <p:stCondLst>
                                            <p:cond delay="0"/>
                                          </p:stCondLst>
                                        </p:cTn>
                                        <p:tgtEl>
                                          <p:spTgt spid="30"/>
                                        </p:tgtEl>
                                        <p:attrNameLst>
                                          <p:attrName>style.visibility</p:attrName>
                                        </p:attrNameLst>
                                      </p:cBhvr>
                                      <p:to>
                                        <p:strVal val="visible"/>
                                      </p:to>
                                    </p:set>
                                    <p:animEffect transition="in" filter="randombar(vertical)">
                                      <p:cBhvr>
                                        <p:cTn id="44" dur="500"/>
                                        <p:tgtEl>
                                          <p:spTgt spid="30"/>
                                        </p:tgtEl>
                                      </p:cBhvr>
                                    </p:animEffect>
                                  </p:childTnLst>
                                </p:cTn>
                              </p:par>
                            </p:childTnLst>
                          </p:cTn>
                        </p:par>
                      </p:childTnLst>
                    </p:cTn>
                  </p:par>
                  <p:par>
                    <p:cTn id="45" fill="hold">
                      <p:stCondLst>
                        <p:cond delay="indefinite"/>
                      </p:stCondLst>
                      <p:childTnLst>
                        <p:par>
                          <p:cTn id="46" fill="hold">
                            <p:stCondLst>
                              <p:cond delay="0"/>
                            </p:stCondLst>
                            <p:childTnLst>
                              <p:par>
                                <p:cTn id="47" presetID="14" presetClass="entr" presetSubtype="5" fill="hold" grpId="0" nodeType="clickEffect">
                                  <p:stCondLst>
                                    <p:cond delay="0"/>
                                  </p:stCondLst>
                                  <p:childTnLst>
                                    <p:set>
                                      <p:cBhvr>
                                        <p:cTn id="48" dur="1" fill="hold">
                                          <p:stCondLst>
                                            <p:cond delay="0"/>
                                          </p:stCondLst>
                                        </p:cTn>
                                        <p:tgtEl>
                                          <p:spTgt spid="37"/>
                                        </p:tgtEl>
                                        <p:attrNameLst>
                                          <p:attrName>style.visibility</p:attrName>
                                        </p:attrNameLst>
                                      </p:cBhvr>
                                      <p:to>
                                        <p:strVal val="visible"/>
                                      </p:to>
                                    </p:set>
                                    <p:animEffect transition="in" filter="randombar(vertical)">
                                      <p:cBhvr>
                                        <p:cTn id="49"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0" grpId="0"/>
      <p:bldP spid="31" grpId="0"/>
      <p:bldP spid="32" grpId="0"/>
      <p:bldP spid="33" grpId="0"/>
      <p:bldP spid="34" grpId="0"/>
      <p:bldP spid="35" grpId="0"/>
      <p:bldP spid="36" grpId="0"/>
      <p:bldP spid="37" grpId="0"/>
      <p:bldP spid="38" grpId="1" animBg="1"/>
      <p:bldP spid="39" grpId="1" animBg="1"/>
      <p:bldP spid="40" grpId="1"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a:xfrm>
            <a:off x="593035" y="0"/>
            <a:ext cx="11005930" cy="1325563"/>
          </a:xfrm>
        </p:spPr>
        <p:txBody>
          <a:bodyPr/>
          <a:lstStyle/>
          <a:p>
            <a:r>
              <a:rPr lang="en-US" dirty="0"/>
              <a:t>Quarter Precision: Dynamic Range </a:t>
            </a:r>
            <a:r>
              <a:rPr lang="en-US" sz="2800" dirty="0"/>
              <a:t>(positive values only)</a:t>
            </a:r>
            <a:br>
              <a:rPr lang="en-US" sz="2800" dirty="0"/>
            </a:b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34</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aphicFrame>
        <p:nvGraphicFramePr>
          <p:cNvPr id="13" name="Table 13">
            <a:extLst>
              <a:ext uri="{FF2B5EF4-FFF2-40B4-BE49-F238E27FC236}">
                <a16:creationId xmlns:a16="http://schemas.microsoft.com/office/drawing/2014/main" id="{9F08023D-1791-6D4A-BD1D-386266EB3977}"/>
              </a:ext>
            </a:extLst>
          </p:cNvPr>
          <p:cNvGraphicFramePr>
            <a:graphicFrameLocks noGrp="1"/>
          </p:cNvGraphicFramePr>
          <p:nvPr>
            <p:ph idx="1"/>
            <p:extLst>
              <p:ext uri="{D42A27DB-BD31-4B8C-83A1-F6EECF244321}">
                <p14:modId xmlns:p14="http://schemas.microsoft.com/office/powerpoint/2010/main" val="3930497468"/>
              </p:ext>
            </p:extLst>
          </p:nvPr>
        </p:nvGraphicFramePr>
        <p:xfrm>
          <a:off x="838200" y="603504"/>
          <a:ext cx="10515600" cy="6254496"/>
        </p:xfrm>
        <a:graphic>
          <a:graphicData uri="http://schemas.openxmlformats.org/drawingml/2006/table">
            <a:tbl>
              <a:tblPr firstRow="1" bandRow="1">
                <a:tableStyleId>{5C22544A-7EE6-4342-B048-85BDC9FD1C3A}</a:tableStyleId>
              </a:tblPr>
              <a:tblGrid>
                <a:gridCol w="1229139">
                  <a:extLst>
                    <a:ext uri="{9D8B030D-6E8A-4147-A177-3AD203B41FA5}">
                      <a16:colId xmlns:a16="http://schemas.microsoft.com/office/drawing/2014/main" val="2306719836"/>
                    </a:ext>
                  </a:extLst>
                </a:gridCol>
                <a:gridCol w="1659835">
                  <a:extLst>
                    <a:ext uri="{9D8B030D-6E8A-4147-A177-3AD203B41FA5}">
                      <a16:colId xmlns:a16="http://schemas.microsoft.com/office/drawing/2014/main" val="2374328439"/>
                    </a:ext>
                  </a:extLst>
                </a:gridCol>
                <a:gridCol w="1093304">
                  <a:extLst>
                    <a:ext uri="{9D8B030D-6E8A-4147-A177-3AD203B41FA5}">
                      <a16:colId xmlns:a16="http://schemas.microsoft.com/office/drawing/2014/main" val="1763523253"/>
                    </a:ext>
                  </a:extLst>
                </a:gridCol>
                <a:gridCol w="1938131">
                  <a:extLst>
                    <a:ext uri="{9D8B030D-6E8A-4147-A177-3AD203B41FA5}">
                      <a16:colId xmlns:a16="http://schemas.microsoft.com/office/drawing/2014/main" val="1498035212"/>
                    </a:ext>
                  </a:extLst>
                </a:gridCol>
                <a:gridCol w="4595191">
                  <a:extLst>
                    <a:ext uri="{9D8B030D-6E8A-4147-A177-3AD203B41FA5}">
                      <a16:colId xmlns:a16="http://schemas.microsoft.com/office/drawing/2014/main" val="1535277065"/>
                    </a:ext>
                  </a:extLst>
                </a:gridCol>
              </a:tblGrid>
              <a:tr h="274320">
                <a:tc>
                  <a:txBody>
                    <a:bodyPr/>
                    <a:lstStyle/>
                    <a:p>
                      <a:endParaRPr lang="en-US"/>
                    </a:p>
                  </a:txBody>
                  <a:tcPr marT="27432" marB="27432"/>
                </a:tc>
                <a:tc>
                  <a:txBody>
                    <a:bodyPr/>
                    <a:lstStyle/>
                    <a:p>
                      <a:r>
                        <a:rPr lang="en-US" i="1" dirty="0"/>
                        <a:t>S      E   fraction</a:t>
                      </a:r>
                    </a:p>
                  </a:txBody>
                  <a:tcPr marT="27432" marB="27432"/>
                </a:tc>
                <a:tc>
                  <a:txBody>
                    <a:bodyPr/>
                    <a:lstStyle/>
                    <a:p>
                      <a:r>
                        <a:rPr lang="en-US" i="1" dirty="0"/>
                        <a:t>exponent</a:t>
                      </a:r>
                    </a:p>
                  </a:txBody>
                  <a:tcPr marT="27432" marB="27432"/>
                </a:tc>
                <a:tc>
                  <a:txBody>
                    <a:bodyPr/>
                    <a:lstStyle/>
                    <a:p>
                      <a:pPr algn="ctr"/>
                      <a:r>
                        <a:rPr lang="en-US" dirty="0"/>
                        <a:t>Value</a:t>
                      </a:r>
                    </a:p>
                  </a:txBody>
                  <a:tcPr marT="27432" marB="27432"/>
                </a:tc>
                <a:tc>
                  <a:txBody>
                    <a:bodyPr/>
                    <a:lstStyle/>
                    <a:p>
                      <a:endParaRPr lang="en-US" dirty="0"/>
                    </a:p>
                  </a:txBody>
                  <a:tcPr marT="27432" marB="27432"/>
                </a:tc>
                <a:extLst>
                  <a:ext uri="{0D108BD9-81ED-4DB2-BD59-A6C34878D82A}">
                    <a16:rowId xmlns:a16="http://schemas.microsoft.com/office/drawing/2014/main" val="1770479818"/>
                  </a:ext>
                </a:extLst>
              </a:tr>
              <a:tr h="274320">
                <a:tc>
                  <a:txBody>
                    <a:bodyPr/>
                    <a:lstStyle/>
                    <a:p>
                      <a:r>
                        <a:rPr lang="en-US" dirty="0"/>
                        <a:t>Zero</a:t>
                      </a:r>
                    </a:p>
                  </a:txBody>
                  <a:tcPr marT="27432" marB="27432" anchor="ctr">
                    <a:solidFill>
                      <a:srgbClr val="FFC000"/>
                    </a:solidFill>
                  </a:tcPr>
                </a:tc>
                <a:tc>
                  <a:txBody>
                    <a:bodyPr/>
                    <a:lstStyle/>
                    <a:p>
                      <a:r>
                        <a:rPr lang="en-US" dirty="0">
                          <a:latin typeface="Lucida Console" panose="020B0609040504020204" pitchFamily="49" charset="0"/>
                        </a:rPr>
                        <a:t>0 0000 000</a:t>
                      </a:r>
                    </a:p>
                  </a:txBody>
                  <a:tcPr marT="27432" marB="27432">
                    <a:solidFill>
                      <a:srgbClr val="FFC000"/>
                    </a:solidFill>
                  </a:tcPr>
                </a:tc>
                <a:tc>
                  <a:txBody>
                    <a:bodyPr/>
                    <a:lstStyle/>
                    <a:p>
                      <a:pPr algn="ctr"/>
                      <a:r>
                        <a:rPr lang="en-US" dirty="0"/>
                        <a:t>-6</a:t>
                      </a:r>
                    </a:p>
                  </a:txBody>
                  <a:tcPr marT="27432" marB="27432">
                    <a:solidFill>
                      <a:srgbClr val="FFC000"/>
                    </a:solidFill>
                  </a:tcPr>
                </a:tc>
                <a:tc>
                  <a:txBody>
                    <a:bodyPr/>
                    <a:lstStyle/>
                    <a:p>
                      <a:r>
                        <a:rPr lang="en-US" dirty="0"/>
                        <a:t>0</a:t>
                      </a:r>
                    </a:p>
                  </a:txBody>
                  <a:tcPr marT="27432" marB="27432">
                    <a:solidFill>
                      <a:srgbClr val="FFC000"/>
                    </a:solidFill>
                  </a:tcPr>
                </a:tc>
                <a:tc>
                  <a:txBody>
                    <a:bodyPr/>
                    <a:lstStyle/>
                    <a:p>
                      <a:endParaRPr lang="en-US" dirty="0"/>
                    </a:p>
                  </a:txBody>
                  <a:tcPr marT="27432" marB="27432">
                    <a:solidFill>
                      <a:srgbClr val="FFC000"/>
                    </a:solidFill>
                  </a:tcPr>
                </a:tc>
                <a:extLst>
                  <a:ext uri="{0D108BD9-81ED-4DB2-BD59-A6C34878D82A}">
                    <a16:rowId xmlns:a16="http://schemas.microsoft.com/office/drawing/2014/main" val="1607397204"/>
                  </a:ext>
                </a:extLst>
              </a:tr>
              <a:tr h="274320">
                <a:tc rowSpan="5">
                  <a:txBody>
                    <a:bodyPr/>
                    <a:lstStyle/>
                    <a:p>
                      <a:r>
                        <a:rPr lang="en-US" dirty="0"/>
                        <a:t>Subnormal Numbers</a:t>
                      </a:r>
                    </a:p>
                  </a:txBody>
                  <a:tcPr marT="27432" marB="27432" anchor="ctr">
                    <a:solidFill>
                      <a:schemeClr val="accent2">
                        <a:lumMod val="20000"/>
                        <a:lumOff val="80000"/>
                      </a:schemeClr>
                    </a:solidFill>
                  </a:tcPr>
                </a:tc>
                <a:tc>
                  <a:txBody>
                    <a:bodyPr/>
                    <a:lstStyle/>
                    <a:p>
                      <a:r>
                        <a:rPr lang="en-US" dirty="0">
                          <a:latin typeface="Lucida Console" panose="020B0609040504020204" pitchFamily="49" charset="0"/>
                        </a:rPr>
                        <a:t>0 0000 001</a:t>
                      </a:r>
                    </a:p>
                  </a:txBody>
                  <a:tcPr marT="27432" marB="27432">
                    <a:solidFill>
                      <a:schemeClr val="accent2">
                        <a:lumMod val="20000"/>
                        <a:lumOff val="80000"/>
                      </a:schemeClr>
                    </a:solidFill>
                  </a:tcPr>
                </a:tc>
                <a:tc>
                  <a:txBody>
                    <a:bodyPr/>
                    <a:lstStyle/>
                    <a:p>
                      <a:pPr algn="ctr"/>
                      <a:r>
                        <a:rPr lang="en-US" dirty="0"/>
                        <a:t>-6</a:t>
                      </a:r>
                    </a:p>
                  </a:txBody>
                  <a:tcPr marT="27432" marB="27432">
                    <a:solidFill>
                      <a:schemeClr val="accent2">
                        <a:lumMod val="20000"/>
                        <a:lumOff val="80000"/>
                      </a:schemeClr>
                    </a:solidFill>
                  </a:tcPr>
                </a:tc>
                <a:tc>
                  <a:txBody>
                    <a:bodyPr/>
                    <a:lstStyle/>
                    <a:p>
                      <a:r>
                        <a:rPr lang="en-US" dirty="0"/>
                        <a:t>0 1/8 x 2</a:t>
                      </a:r>
                      <a:r>
                        <a:rPr lang="en-US" baseline="30000" dirty="0"/>
                        <a:t>-6</a:t>
                      </a:r>
                      <a:r>
                        <a:rPr lang="en-US" baseline="0" dirty="0"/>
                        <a:t> = 1/512</a:t>
                      </a:r>
                      <a:endParaRPr lang="en-US" baseline="30000" dirty="0"/>
                    </a:p>
                  </a:txBody>
                  <a:tcPr marT="27432" marB="27432">
                    <a:solidFill>
                      <a:schemeClr val="accent2">
                        <a:lumMod val="20000"/>
                        <a:lumOff val="80000"/>
                      </a:schemeClr>
                    </a:solidFill>
                  </a:tcPr>
                </a:tc>
                <a:tc>
                  <a:txBody>
                    <a:bodyPr/>
                    <a:lstStyle/>
                    <a:p>
                      <a:r>
                        <a:rPr lang="en-US" dirty="0"/>
                        <a:t>least non-zero number</a:t>
                      </a:r>
                    </a:p>
                  </a:txBody>
                  <a:tcPr marT="27432" marB="27432">
                    <a:solidFill>
                      <a:schemeClr val="accent2">
                        <a:lumMod val="20000"/>
                        <a:lumOff val="80000"/>
                      </a:schemeClr>
                    </a:solidFill>
                  </a:tcPr>
                </a:tc>
                <a:extLst>
                  <a:ext uri="{0D108BD9-81ED-4DB2-BD59-A6C34878D82A}">
                    <a16:rowId xmlns:a16="http://schemas.microsoft.com/office/drawing/2014/main" val="3844649275"/>
                  </a:ext>
                </a:extLst>
              </a:tr>
              <a:tr h="274320">
                <a:tc vMerge="1">
                  <a:txBody>
                    <a:bodyPr/>
                    <a:lstStyle/>
                    <a:p>
                      <a:endParaRPr lang="en-US" dirty="0"/>
                    </a:p>
                  </a:txBody>
                  <a:tcPr/>
                </a:tc>
                <a:tc>
                  <a:txBody>
                    <a:bodyPr/>
                    <a:lstStyle/>
                    <a:p>
                      <a:r>
                        <a:rPr lang="en-US" dirty="0">
                          <a:latin typeface="Lucida Console" panose="020B0609040504020204" pitchFamily="49" charset="0"/>
                        </a:rPr>
                        <a:t>0 0000 010</a:t>
                      </a:r>
                    </a:p>
                  </a:txBody>
                  <a:tcPr marT="27432" marB="27432">
                    <a:solidFill>
                      <a:schemeClr val="accent2">
                        <a:lumMod val="40000"/>
                        <a:lumOff val="60000"/>
                      </a:schemeClr>
                    </a:solidFill>
                  </a:tcPr>
                </a:tc>
                <a:tc>
                  <a:txBody>
                    <a:bodyPr/>
                    <a:lstStyle/>
                    <a:p>
                      <a:pPr algn="ctr"/>
                      <a:r>
                        <a:rPr lang="en-US" dirty="0"/>
                        <a:t>-6</a:t>
                      </a:r>
                    </a:p>
                  </a:txBody>
                  <a:tcPr marT="27432" marB="27432">
                    <a:solidFill>
                      <a:schemeClr val="accent2">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0 2/8 x 2</a:t>
                      </a:r>
                      <a:r>
                        <a:rPr lang="en-US" baseline="30000" dirty="0"/>
                        <a:t>-6</a:t>
                      </a:r>
                      <a:r>
                        <a:rPr lang="en-US" baseline="0" dirty="0"/>
                        <a:t> = 2/256</a:t>
                      </a:r>
                      <a:endParaRPr lang="en-US" baseline="30000" dirty="0"/>
                    </a:p>
                  </a:txBody>
                  <a:tcPr marT="27432" marB="27432">
                    <a:solidFill>
                      <a:schemeClr val="accent2">
                        <a:lumMod val="40000"/>
                        <a:lumOff val="60000"/>
                      </a:schemeClr>
                    </a:solidFill>
                  </a:tcPr>
                </a:tc>
                <a:tc>
                  <a:txBody>
                    <a:bodyPr/>
                    <a:lstStyle/>
                    <a:p>
                      <a:endParaRPr lang="en-US" dirty="0"/>
                    </a:p>
                  </a:txBody>
                  <a:tcPr marT="27432" marB="27432">
                    <a:solidFill>
                      <a:schemeClr val="accent2">
                        <a:lumMod val="40000"/>
                        <a:lumOff val="60000"/>
                      </a:schemeClr>
                    </a:solidFill>
                  </a:tcPr>
                </a:tc>
                <a:extLst>
                  <a:ext uri="{0D108BD9-81ED-4DB2-BD59-A6C34878D82A}">
                    <a16:rowId xmlns:a16="http://schemas.microsoft.com/office/drawing/2014/main" val="937403500"/>
                  </a:ext>
                </a:extLst>
              </a:tr>
              <a:tr h="274320">
                <a:tc vMerge="1">
                  <a:txBody>
                    <a:bodyPr/>
                    <a:lstStyle/>
                    <a:p>
                      <a:endParaRPr lang="en-US" dirty="0"/>
                    </a:p>
                  </a:txBody>
                  <a:tcPr/>
                </a:tc>
                <a:tc gridSpan="4">
                  <a:txBody>
                    <a:bodyPr/>
                    <a:lstStyle/>
                    <a:p>
                      <a:pPr algn="ctr"/>
                      <a:r>
                        <a:rPr lang="en-US" dirty="0">
                          <a:latin typeface="Lucida Console" panose="020B0609040504020204" pitchFamily="49" charset="0"/>
                        </a:rPr>
                        <a:t>…          …         …         …       …       …       …</a:t>
                      </a:r>
                    </a:p>
                  </a:txBody>
                  <a:tcPr marT="27432" marB="27432">
                    <a:solidFill>
                      <a:schemeClr val="accent2">
                        <a:lumMod val="20000"/>
                        <a:lumOff val="80000"/>
                      </a:schemeClr>
                    </a:solidFill>
                  </a:tcPr>
                </a:tc>
                <a:tc hMerge="1">
                  <a:txBody>
                    <a:bodyPr/>
                    <a:lstStyle/>
                    <a:p>
                      <a:pPr algn="ctr"/>
                      <a:endParaRPr lang="en-US" dirty="0"/>
                    </a:p>
                  </a:txBody>
                  <a:tcPr>
                    <a:solidFill>
                      <a:schemeClr val="accent2">
                        <a:lumMod val="20000"/>
                        <a:lumOff val="80000"/>
                      </a:schemeClr>
                    </a:solidFill>
                  </a:tcPr>
                </a:tc>
                <a:tc hMerge="1">
                  <a:txBody>
                    <a:bodyPr/>
                    <a:lstStyle/>
                    <a:p>
                      <a:endParaRPr lang="en-US" dirty="0"/>
                    </a:p>
                  </a:txBody>
                  <a:tcPr>
                    <a:solidFill>
                      <a:schemeClr val="accent2">
                        <a:lumMod val="20000"/>
                        <a:lumOff val="80000"/>
                      </a:schemeClr>
                    </a:solidFill>
                  </a:tcPr>
                </a:tc>
                <a:tc hMerge="1">
                  <a:txBody>
                    <a:bodyPr/>
                    <a:lstStyle/>
                    <a:p>
                      <a:endParaRPr lang="en-US" dirty="0"/>
                    </a:p>
                  </a:txBody>
                  <a:tcPr>
                    <a:solidFill>
                      <a:schemeClr val="accent2">
                        <a:lumMod val="20000"/>
                        <a:lumOff val="80000"/>
                      </a:schemeClr>
                    </a:solidFill>
                  </a:tcPr>
                </a:tc>
                <a:extLst>
                  <a:ext uri="{0D108BD9-81ED-4DB2-BD59-A6C34878D82A}">
                    <a16:rowId xmlns:a16="http://schemas.microsoft.com/office/drawing/2014/main" val="2439105351"/>
                  </a:ext>
                </a:extLst>
              </a:tr>
              <a:tr h="274320">
                <a:tc vMerge="1">
                  <a:txBody>
                    <a:bodyPr/>
                    <a:lstStyle/>
                    <a:p>
                      <a:endParaRPr lang="en-US" dirty="0"/>
                    </a:p>
                  </a:txBody>
                  <a:tcPr/>
                </a:tc>
                <a:tc>
                  <a:txBody>
                    <a:bodyPr/>
                    <a:lstStyle/>
                    <a:p>
                      <a:r>
                        <a:rPr lang="en-US" dirty="0">
                          <a:latin typeface="Lucida Console" panose="020B0609040504020204" pitchFamily="49" charset="0"/>
                        </a:rPr>
                        <a:t>0 0000 110</a:t>
                      </a:r>
                    </a:p>
                  </a:txBody>
                  <a:tcPr marT="27432" marB="27432">
                    <a:solidFill>
                      <a:schemeClr val="accent2">
                        <a:lumMod val="40000"/>
                        <a:lumOff val="60000"/>
                      </a:schemeClr>
                    </a:solidFill>
                  </a:tcPr>
                </a:tc>
                <a:tc>
                  <a:txBody>
                    <a:bodyPr/>
                    <a:lstStyle/>
                    <a:p>
                      <a:pPr algn="ctr"/>
                      <a:r>
                        <a:rPr lang="en-US" dirty="0"/>
                        <a:t>-6</a:t>
                      </a:r>
                    </a:p>
                  </a:txBody>
                  <a:tcPr marT="27432" marB="27432">
                    <a:solidFill>
                      <a:schemeClr val="accent2">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0 6/8 x 2</a:t>
                      </a:r>
                      <a:r>
                        <a:rPr lang="en-US" baseline="30000" dirty="0"/>
                        <a:t>-6</a:t>
                      </a:r>
                      <a:r>
                        <a:rPr lang="en-US" baseline="0" dirty="0"/>
                        <a:t> = 6/512</a:t>
                      </a:r>
                      <a:endParaRPr lang="en-US" baseline="30000" dirty="0"/>
                    </a:p>
                  </a:txBody>
                  <a:tcPr marT="27432" marB="27432">
                    <a:solidFill>
                      <a:schemeClr val="accent2">
                        <a:lumMod val="40000"/>
                        <a:lumOff val="60000"/>
                      </a:schemeClr>
                    </a:solidFill>
                  </a:tcPr>
                </a:tc>
                <a:tc>
                  <a:txBody>
                    <a:bodyPr/>
                    <a:lstStyle/>
                    <a:p>
                      <a:endParaRPr lang="en-US" dirty="0"/>
                    </a:p>
                  </a:txBody>
                  <a:tcPr marT="27432" marB="27432">
                    <a:solidFill>
                      <a:schemeClr val="accent2">
                        <a:lumMod val="40000"/>
                        <a:lumOff val="60000"/>
                      </a:schemeClr>
                    </a:solidFill>
                  </a:tcPr>
                </a:tc>
                <a:extLst>
                  <a:ext uri="{0D108BD9-81ED-4DB2-BD59-A6C34878D82A}">
                    <a16:rowId xmlns:a16="http://schemas.microsoft.com/office/drawing/2014/main" val="345155147"/>
                  </a:ext>
                </a:extLst>
              </a:tr>
              <a:tr h="274320">
                <a:tc vMerge="1">
                  <a:txBody>
                    <a:bodyPr/>
                    <a:lstStyle/>
                    <a:p>
                      <a:endParaRPr lang="en-US" dirty="0"/>
                    </a:p>
                  </a:txBody>
                  <a:tcPr/>
                </a:tc>
                <a:tc>
                  <a:txBody>
                    <a:bodyPr/>
                    <a:lstStyle/>
                    <a:p>
                      <a:r>
                        <a:rPr lang="en-US" dirty="0">
                          <a:latin typeface="Lucida Console" panose="020B0609040504020204" pitchFamily="49" charset="0"/>
                        </a:rPr>
                        <a:t>0 0000 111</a:t>
                      </a:r>
                    </a:p>
                  </a:txBody>
                  <a:tcPr marT="27432" marB="27432">
                    <a:solidFill>
                      <a:schemeClr val="accent2">
                        <a:lumMod val="20000"/>
                        <a:lumOff val="80000"/>
                      </a:schemeClr>
                    </a:solidFill>
                  </a:tcPr>
                </a:tc>
                <a:tc>
                  <a:txBody>
                    <a:bodyPr/>
                    <a:lstStyle/>
                    <a:p>
                      <a:pPr algn="ctr"/>
                      <a:r>
                        <a:rPr lang="en-US" dirty="0"/>
                        <a:t>-6</a:t>
                      </a:r>
                    </a:p>
                  </a:txBody>
                  <a:tcPr marT="27432" marB="27432">
                    <a:solidFill>
                      <a:schemeClr val="accent2">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0 7/8 x 2</a:t>
                      </a:r>
                      <a:r>
                        <a:rPr lang="en-US" baseline="30000" dirty="0"/>
                        <a:t>-6</a:t>
                      </a:r>
                      <a:r>
                        <a:rPr lang="en-US" baseline="0" dirty="0"/>
                        <a:t> = 7/512</a:t>
                      </a:r>
                      <a:endParaRPr lang="en-US" baseline="30000" dirty="0"/>
                    </a:p>
                  </a:txBody>
                  <a:tcPr marT="27432" marB="27432">
                    <a:solidFill>
                      <a:schemeClr val="accent2">
                        <a:lumMod val="20000"/>
                        <a:lumOff val="80000"/>
                      </a:schemeClr>
                    </a:solidFill>
                  </a:tcPr>
                </a:tc>
                <a:tc>
                  <a:txBody>
                    <a:bodyPr/>
                    <a:lstStyle/>
                    <a:p>
                      <a:r>
                        <a:rPr lang="en-US" dirty="0"/>
                        <a:t>greatest subnormal number</a:t>
                      </a:r>
                    </a:p>
                  </a:txBody>
                  <a:tcPr marT="27432" marB="27432">
                    <a:solidFill>
                      <a:schemeClr val="accent2">
                        <a:lumMod val="20000"/>
                        <a:lumOff val="80000"/>
                      </a:schemeClr>
                    </a:solidFill>
                  </a:tcPr>
                </a:tc>
                <a:extLst>
                  <a:ext uri="{0D108BD9-81ED-4DB2-BD59-A6C34878D82A}">
                    <a16:rowId xmlns:a16="http://schemas.microsoft.com/office/drawing/2014/main" val="2926795199"/>
                  </a:ext>
                </a:extLst>
              </a:tr>
              <a:tr h="274320">
                <a:tc rowSpan="11">
                  <a:txBody>
                    <a:bodyPr/>
                    <a:lstStyle/>
                    <a:p>
                      <a:r>
                        <a:rPr lang="en-US" dirty="0"/>
                        <a:t>Normal Numbers</a:t>
                      </a:r>
                    </a:p>
                  </a:txBody>
                  <a:tcPr marT="27432" marB="27432" anchor="ctr">
                    <a:solidFill>
                      <a:schemeClr val="accent6">
                        <a:lumMod val="40000"/>
                        <a:lumOff val="60000"/>
                      </a:schemeClr>
                    </a:solidFill>
                  </a:tcPr>
                </a:tc>
                <a:tc>
                  <a:txBody>
                    <a:bodyPr/>
                    <a:lstStyle/>
                    <a:p>
                      <a:r>
                        <a:rPr lang="en-US" dirty="0">
                          <a:latin typeface="Lucida Console" panose="020B0609040504020204" pitchFamily="49" charset="0"/>
                        </a:rPr>
                        <a:t>0 0001 000</a:t>
                      </a:r>
                    </a:p>
                  </a:txBody>
                  <a:tcPr marT="27432" marB="27432">
                    <a:solidFill>
                      <a:schemeClr val="accent6">
                        <a:lumMod val="40000"/>
                        <a:lumOff val="60000"/>
                      </a:schemeClr>
                    </a:solidFill>
                  </a:tcPr>
                </a:tc>
                <a:tc>
                  <a:txBody>
                    <a:bodyPr/>
                    <a:lstStyle/>
                    <a:p>
                      <a:pPr algn="ctr"/>
                      <a:r>
                        <a:rPr lang="en-US" dirty="0"/>
                        <a:t>-6</a:t>
                      </a:r>
                    </a:p>
                  </a:txBody>
                  <a:tcPr marT="27432" marB="27432">
                    <a:solidFill>
                      <a:schemeClr val="accent6">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0/8 x 2</a:t>
                      </a:r>
                      <a:r>
                        <a:rPr lang="en-US" baseline="30000" dirty="0"/>
                        <a:t>-6</a:t>
                      </a:r>
                      <a:r>
                        <a:rPr lang="en-US" baseline="0" dirty="0"/>
                        <a:t> = 8/512</a:t>
                      </a:r>
                      <a:endParaRPr lang="en-US" baseline="30000" dirty="0"/>
                    </a:p>
                  </a:txBody>
                  <a:tcPr marT="27432" marB="27432">
                    <a:solidFill>
                      <a:schemeClr val="accent6">
                        <a:lumMod val="40000"/>
                        <a:lumOff val="60000"/>
                      </a:schemeClr>
                    </a:solidFill>
                  </a:tcPr>
                </a:tc>
                <a:tc>
                  <a:txBody>
                    <a:bodyPr/>
                    <a:lstStyle/>
                    <a:p>
                      <a:r>
                        <a:rPr lang="en-US" dirty="0"/>
                        <a:t>least normal number</a:t>
                      </a:r>
                    </a:p>
                  </a:txBody>
                  <a:tcPr marT="27432" marB="27432">
                    <a:solidFill>
                      <a:schemeClr val="accent6">
                        <a:lumMod val="40000"/>
                        <a:lumOff val="60000"/>
                      </a:schemeClr>
                    </a:solidFill>
                  </a:tcPr>
                </a:tc>
                <a:extLst>
                  <a:ext uri="{0D108BD9-81ED-4DB2-BD59-A6C34878D82A}">
                    <a16:rowId xmlns:a16="http://schemas.microsoft.com/office/drawing/2014/main" val="1053266466"/>
                  </a:ext>
                </a:extLst>
              </a:tr>
              <a:tr h="274320">
                <a:tc vMerge="1">
                  <a:txBody>
                    <a:bodyPr/>
                    <a:lstStyle/>
                    <a:p>
                      <a:r>
                        <a:rPr lang="en-US" dirty="0"/>
                        <a:t>Normal Numbers</a:t>
                      </a:r>
                    </a:p>
                  </a:txBody>
                  <a:tcPr/>
                </a:tc>
                <a:tc>
                  <a:txBody>
                    <a:bodyPr/>
                    <a:lstStyle/>
                    <a:p>
                      <a:r>
                        <a:rPr lang="en-US" dirty="0">
                          <a:latin typeface="Lucida Console" panose="020B0609040504020204" pitchFamily="49" charset="0"/>
                        </a:rPr>
                        <a:t>0 0001 001</a:t>
                      </a:r>
                    </a:p>
                  </a:txBody>
                  <a:tcPr marT="27432" marB="27432">
                    <a:solidFill>
                      <a:schemeClr val="accent6">
                        <a:lumMod val="20000"/>
                        <a:lumOff val="80000"/>
                      </a:schemeClr>
                    </a:solidFill>
                  </a:tcPr>
                </a:tc>
                <a:tc>
                  <a:txBody>
                    <a:bodyPr/>
                    <a:lstStyle/>
                    <a:p>
                      <a:pPr algn="ctr"/>
                      <a:r>
                        <a:rPr lang="en-US" dirty="0"/>
                        <a:t>-6</a:t>
                      </a:r>
                    </a:p>
                  </a:txBody>
                  <a:tcPr marT="27432" marB="27432">
                    <a:solidFill>
                      <a:schemeClr val="accent6">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0/8 x 2</a:t>
                      </a:r>
                      <a:r>
                        <a:rPr lang="en-US" baseline="30000" dirty="0"/>
                        <a:t>-6</a:t>
                      </a:r>
                      <a:r>
                        <a:rPr lang="en-US" baseline="0" dirty="0"/>
                        <a:t> = 9/512</a:t>
                      </a:r>
                      <a:endParaRPr lang="en-US" baseline="30000" dirty="0"/>
                    </a:p>
                  </a:txBody>
                  <a:tcPr marT="27432" marB="27432">
                    <a:solidFill>
                      <a:schemeClr val="accent6">
                        <a:lumMod val="20000"/>
                        <a:lumOff val="80000"/>
                      </a:schemeClr>
                    </a:solidFill>
                  </a:tcPr>
                </a:tc>
                <a:tc>
                  <a:txBody>
                    <a:bodyPr/>
                    <a:lstStyle/>
                    <a:p>
                      <a:endParaRPr lang="en-US" dirty="0"/>
                    </a:p>
                  </a:txBody>
                  <a:tcPr marT="27432" marB="27432">
                    <a:solidFill>
                      <a:schemeClr val="accent6">
                        <a:lumMod val="20000"/>
                        <a:lumOff val="80000"/>
                      </a:schemeClr>
                    </a:solidFill>
                  </a:tcPr>
                </a:tc>
                <a:extLst>
                  <a:ext uri="{0D108BD9-81ED-4DB2-BD59-A6C34878D82A}">
                    <a16:rowId xmlns:a16="http://schemas.microsoft.com/office/drawing/2014/main" val="993938756"/>
                  </a:ext>
                </a:extLst>
              </a:tr>
              <a:tr h="274320">
                <a:tc vMerge="1">
                  <a:txBody>
                    <a:bodyPr/>
                    <a:lstStyle/>
                    <a:p>
                      <a:endParaRPr lang="en-US" dirty="0"/>
                    </a:p>
                  </a:txBody>
                  <a:tcPr/>
                </a:tc>
                <a:tc gridSpan="4">
                  <a:txBody>
                    <a:bodyPr/>
                    <a:lstStyle/>
                    <a:p>
                      <a:pPr algn="ctr"/>
                      <a:r>
                        <a:rPr lang="en-US" dirty="0">
                          <a:latin typeface="Lucida Console" panose="020B0609040504020204" pitchFamily="49" charset="0"/>
                        </a:rPr>
                        <a:t>…          …         …         …       …       …       …</a:t>
                      </a:r>
                    </a:p>
                  </a:txBody>
                  <a:tcPr marT="27432" marB="27432">
                    <a:solidFill>
                      <a:schemeClr val="accent6">
                        <a:lumMod val="40000"/>
                        <a:lumOff val="60000"/>
                      </a:schemeClr>
                    </a:solidFill>
                  </a:tcPr>
                </a:tc>
                <a:tc hMerge="1">
                  <a:txBody>
                    <a:bodyPr/>
                    <a:lstStyle/>
                    <a:p>
                      <a:pPr algn="ctr"/>
                      <a:endParaRPr lang="en-US" dirty="0"/>
                    </a:p>
                  </a:txBody>
                  <a:tcPr>
                    <a:solidFill>
                      <a:schemeClr val="accent6">
                        <a:lumMod val="40000"/>
                        <a:lumOff val="60000"/>
                      </a:schemeClr>
                    </a:solidFill>
                  </a:tcPr>
                </a:tc>
                <a:tc hMerge="1">
                  <a:txBody>
                    <a:bodyPr/>
                    <a:lstStyle/>
                    <a:p>
                      <a:endParaRPr lang="en-US"/>
                    </a:p>
                  </a:txBody>
                  <a:tcPr>
                    <a:solidFill>
                      <a:schemeClr val="accent6">
                        <a:lumMod val="40000"/>
                        <a:lumOff val="60000"/>
                      </a:schemeClr>
                    </a:solidFill>
                  </a:tcPr>
                </a:tc>
                <a:tc hMerge="1">
                  <a:txBody>
                    <a:bodyPr/>
                    <a:lstStyle/>
                    <a:p>
                      <a:endParaRPr lang="en-US" dirty="0"/>
                    </a:p>
                  </a:txBody>
                  <a:tcPr>
                    <a:solidFill>
                      <a:schemeClr val="accent6">
                        <a:lumMod val="40000"/>
                        <a:lumOff val="60000"/>
                      </a:schemeClr>
                    </a:solidFill>
                  </a:tcPr>
                </a:tc>
                <a:extLst>
                  <a:ext uri="{0D108BD9-81ED-4DB2-BD59-A6C34878D82A}">
                    <a16:rowId xmlns:a16="http://schemas.microsoft.com/office/drawing/2014/main" val="748740765"/>
                  </a:ext>
                </a:extLst>
              </a:tr>
              <a:tr h="274320">
                <a:tc vMerge="1">
                  <a:txBody>
                    <a:bodyPr/>
                    <a:lstStyle/>
                    <a:p>
                      <a:endParaRPr lang="en-US" dirty="0"/>
                    </a:p>
                  </a:txBody>
                  <a:tcPr/>
                </a:tc>
                <a:tc>
                  <a:txBody>
                    <a:bodyPr/>
                    <a:lstStyle/>
                    <a:p>
                      <a:r>
                        <a:rPr lang="en-US" dirty="0">
                          <a:latin typeface="Lucida Console" panose="020B0609040504020204" pitchFamily="49" charset="0"/>
                        </a:rPr>
                        <a:t>0 0110 110</a:t>
                      </a:r>
                    </a:p>
                  </a:txBody>
                  <a:tcPr marT="27432" marB="27432">
                    <a:solidFill>
                      <a:schemeClr val="accent6">
                        <a:lumMod val="20000"/>
                        <a:lumOff val="80000"/>
                      </a:schemeClr>
                    </a:solidFill>
                  </a:tcPr>
                </a:tc>
                <a:tc>
                  <a:txBody>
                    <a:bodyPr/>
                    <a:lstStyle/>
                    <a:p>
                      <a:pPr algn="ctr"/>
                      <a:r>
                        <a:rPr lang="en-US" dirty="0"/>
                        <a:t>-1</a:t>
                      </a:r>
                    </a:p>
                  </a:txBody>
                  <a:tcPr marT="27432" marB="27432">
                    <a:solidFill>
                      <a:schemeClr val="accent6">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6/8 x 2</a:t>
                      </a:r>
                      <a:r>
                        <a:rPr lang="en-US" baseline="30000" dirty="0"/>
                        <a:t>-1</a:t>
                      </a:r>
                      <a:r>
                        <a:rPr lang="en-US" baseline="0" dirty="0"/>
                        <a:t> = 14/16</a:t>
                      </a:r>
                      <a:endParaRPr lang="en-US" baseline="30000" dirty="0"/>
                    </a:p>
                  </a:txBody>
                  <a:tcPr marT="27432" marB="27432">
                    <a:solidFill>
                      <a:schemeClr val="accent6">
                        <a:lumMod val="20000"/>
                        <a:lumOff val="80000"/>
                      </a:schemeClr>
                    </a:solidFill>
                  </a:tcPr>
                </a:tc>
                <a:tc>
                  <a:txBody>
                    <a:bodyPr/>
                    <a:lstStyle/>
                    <a:p>
                      <a:endParaRPr lang="en-US" dirty="0"/>
                    </a:p>
                  </a:txBody>
                  <a:tcPr marT="27432" marB="27432">
                    <a:solidFill>
                      <a:schemeClr val="accent6">
                        <a:lumMod val="20000"/>
                        <a:lumOff val="80000"/>
                      </a:schemeClr>
                    </a:solidFill>
                  </a:tcPr>
                </a:tc>
                <a:extLst>
                  <a:ext uri="{0D108BD9-81ED-4DB2-BD59-A6C34878D82A}">
                    <a16:rowId xmlns:a16="http://schemas.microsoft.com/office/drawing/2014/main" val="911242866"/>
                  </a:ext>
                </a:extLst>
              </a:tr>
              <a:tr h="274320">
                <a:tc vMerge="1">
                  <a:txBody>
                    <a:bodyPr/>
                    <a:lstStyle/>
                    <a:p>
                      <a:endParaRPr lang="en-US"/>
                    </a:p>
                  </a:txBody>
                  <a:tcPr/>
                </a:tc>
                <a:tc>
                  <a:txBody>
                    <a:bodyPr/>
                    <a:lstStyle/>
                    <a:p>
                      <a:r>
                        <a:rPr lang="en-US" dirty="0">
                          <a:latin typeface="Lucida Console" panose="020B0609040504020204" pitchFamily="49" charset="0"/>
                        </a:rPr>
                        <a:t>0 0111 111</a:t>
                      </a:r>
                    </a:p>
                  </a:txBody>
                  <a:tcPr marT="27432" marB="27432">
                    <a:solidFill>
                      <a:schemeClr val="accent6">
                        <a:lumMod val="40000"/>
                        <a:lumOff val="60000"/>
                      </a:schemeClr>
                    </a:solidFill>
                  </a:tcPr>
                </a:tc>
                <a:tc>
                  <a:txBody>
                    <a:bodyPr/>
                    <a:lstStyle/>
                    <a:p>
                      <a:pPr algn="ctr"/>
                      <a:r>
                        <a:rPr lang="en-US" dirty="0"/>
                        <a:t>-1</a:t>
                      </a:r>
                    </a:p>
                  </a:txBody>
                  <a:tcPr marT="27432" marB="27432">
                    <a:solidFill>
                      <a:schemeClr val="accent6">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7/8 x 2</a:t>
                      </a:r>
                      <a:r>
                        <a:rPr lang="en-US" baseline="30000" dirty="0"/>
                        <a:t>-1</a:t>
                      </a:r>
                      <a:r>
                        <a:rPr lang="en-US" baseline="0" dirty="0"/>
                        <a:t> = 15/16</a:t>
                      </a:r>
                      <a:endParaRPr lang="en-US" baseline="30000" dirty="0"/>
                    </a:p>
                  </a:txBody>
                  <a:tcPr marT="27432" marB="27432">
                    <a:solidFill>
                      <a:schemeClr val="accent6">
                        <a:lumMod val="40000"/>
                        <a:lumOff val="60000"/>
                      </a:schemeClr>
                    </a:solidFill>
                  </a:tcPr>
                </a:tc>
                <a:tc>
                  <a:txBody>
                    <a:bodyPr/>
                    <a:lstStyle/>
                    <a:p>
                      <a:r>
                        <a:rPr lang="en-US" dirty="0"/>
                        <a:t>1 - </a:t>
                      </a:r>
                      <a:r>
                        <a:rPr lang="el-GR" dirty="0"/>
                        <a:t>ε</a:t>
                      </a:r>
                      <a:endParaRPr lang="en-US" dirty="0"/>
                    </a:p>
                  </a:txBody>
                  <a:tcPr marT="27432" marB="27432">
                    <a:solidFill>
                      <a:schemeClr val="accent6">
                        <a:lumMod val="40000"/>
                        <a:lumOff val="60000"/>
                      </a:schemeClr>
                    </a:solidFill>
                  </a:tcPr>
                </a:tc>
                <a:extLst>
                  <a:ext uri="{0D108BD9-81ED-4DB2-BD59-A6C34878D82A}">
                    <a16:rowId xmlns:a16="http://schemas.microsoft.com/office/drawing/2014/main" val="1240692332"/>
                  </a:ext>
                </a:extLst>
              </a:tr>
              <a:tr h="274320">
                <a:tc vMerge="1">
                  <a:txBody>
                    <a:bodyPr/>
                    <a:lstStyle/>
                    <a:p>
                      <a:endParaRPr lang="en-US"/>
                    </a:p>
                  </a:txBody>
                  <a:tcPr/>
                </a:tc>
                <a:tc>
                  <a:txBody>
                    <a:bodyPr/>
                    <a:lstStyle/>
                    <a:p>
                      <a:r>
                        <a:rPr lang="en-US" dirty="0">
                          <a:latin typeface="Lucida Console" panose="020B0609040504020204" pitchFamily="49" charset="0"/>
                        </a:rPr>
                        <a:t>0 1000 000</a:t>
                      </a:r>
                    </a:p>
                  </a:txBody>
                  <a:tcPr marT="27432" marB="27432">
                    <a:solidFill>
                      <a:schemeClr val="accent6">
                        <a:lumMod val="20000"/>
                        <a:lumOff val="80000"/>
                      </a:schemeClr>
                    </a:solidFill>
                  </a:tcPr>
                </a:tc>
                <a:tc>
                  <a:txBody>
                    <a:bodyPr/>
                    <a:lstStyle/>
                    <a:p>
                      <a:pPr algn="ctr"/>
                      <a:r>
                        <a:rPr lang="en-US" dirty="0"/>
                        <a:t>0</a:t>
                      </a:r>
                    </a:p>
                  </a:txBody>
                  <a:tcPr marT="27432" marB="27432">
                    <a:solidFill>
                      <a:schemeClr val="accent6">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0/8 x 2</a:t>
                      </a:r>
                      <a:r>
                        <a:rPr lang="en-US" baseline="30000" dirty="0"/>
                        <a:t>0</a:t>
                      </a:r>
                      <a:r>
                        <a:rPr lang="en-US" baseline="0" dirty="0"/>
                        <a:t> = 1</a:t>
                      </a:r>
                      <a:endParaRPr lang="en-US" baseline="30000" dirty="0"/>
                    </a:p>
                  </a:txBody>
                  <a:tcPr marT="27432" marB="27432">
                    <a:solidFill>
                      <a:schemeClr val="accent6">
                        <a:lumMod val="20000"/>
                        <a:lumOff val="80000"/>
                      </a:schemeClr>
                    </a:solidFill>
                  </a:tcPr>
                </a:tc>
                <a:tc>
                  <a:txBody>
                    <a:bodyPr/>
                    <a:lstStyle/>
                    <a:p>
                      <a:endParaRPr lang="en-US" dirty="0"/>
                    </a:p>
                  </a:txBody>
                  <a:tcPr marT="27432" marB="27432">
                    <a:solidFill>
                      <a:schemeClr val="accent6">
                        <a:lumMod val="20000"/>
                        <a:lumOff val="80000"/>
                      </a:schemeClr>
                    </a:solidFill>
                  </a:tcPr>
                </a:tc>
                <a:extLst>
                  <a:ext uri="{0D108BD9-81ED-4DB2-BD59-A6C34878D82A}">
                    <a16:rowId xmlns:a16="http://schemas.microsoft.com/office/drawing/2014/main" val="1752989820"/>
                  </a:ext>
                </a:extLst>
              </a:tr>
              <a:tr h="274320">
                <a:tc vMerge="1">
                  <a:txBody>
                    <a:bodyPr/>
                    <a:lstStyle/>
                    <a:p>
                      <a:endParaRPr lang="en-US"/>
                    </a:p>
                  </a:txBody>
                  <a:tcPr/>
                </a:tc>
                <a:tc>
                  <a:txBody>
                    <a:bodyPr/>
                    <a:lstStyle/>
                    <a:p>
                      <a:r>
                        <a:rPr lang="en-US" dirty="0">
                          <a:latin typeface="Lucida Console" panose="020B0609040504020204" pitchFamily="49" charset="0"/>
                        </a:rPr>
                        <a:t>0 1000 001</a:t>
                      </a:r>
                    </a:p>
                  </a:txBody>
                  <a:tcPr marT="27432" marB="27432">
                    <a:solidFill>
                      <a:schemeClr val="accent6">
                        <a:lumMod val="40000"/>
                        <a:lumOff val="60000"/>
                      </a:schemeClr>
                    </a:solidFill>
                  </a:tcPr>
                </a:tc>
                <a:tc>
                  <a:txBody>
                    <a:bodyPr/>
                    <a:lstStyle/>
                    <a:p>
                      <a:pPr algn="ctr"/>
                      <a:r>
                        <a:rPr lang="en-US" dirty="0"/>
                        <a:t>0</a:t>
                      </a:r>
                    </a:p>
                  </a:txBody>
                  <a:tcPr marT="27432" marB="27432">
                    <a:solidFill>
                      <a:schemeClr val="accent6">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1/8 x 2</a:t>
                      </a:r>
                      <a:r>
                        <a:rPr lang="en-US" baseline="30000" dirty="0"/>
                        <a:t>0</a:t>
                      </a:r>
                      <a:r>
                        <a:rPr lang="en-US" baseline="0" dirty="0"/>
                        <a:t> = 1 1/8</a:t>
                      </a:r>
                      <a:endParaRPr lang="en-US" baseline="30000" dirty="0"/>
                    </a:p>
                  </a:txBody>
                  <a:tcPr marT="27432" marB="27432">
                    <a:solidFill>
                      <a:schemeClr val="accent6">
                        <a:lumMod val="40000"/>
                        <a:lumOff val="60000"/>
                      </a:schemeClr>
                    </a:solidFill>
                  </a:tcPr>
                </a:tc>
                <a:tc>
                  <a:txBody>
                    <a:bodyPr/>
                    <a:lstStyle/>
                    <a:p>
                      <a:r>
                        <a:rPr lang="en-US" dirty="0"/>
                        <a:t>1 + </a:t>
                      </a:r>
                      <a:r>
                        <a:rPr lang="el-GR" dirty="0"/>
                        <a:t>ε</a:t>
                      </a:r>
                      <a:endParaRPr lang="en-US" dirty="0"/>
                    </a:p>
                  </a:txBody>
                  <a:tcPr marT="27432" marB="27432">
                    <a:solidFill>
                      <a:schemeClr val="accent6">
                        <a:lumMod val="40000"/>
                        <a:lumOff val="60000"/>
                      </a:schemeClr>
                    </a:solidFill>
                  </a:tcPr>
                </a:tc>
                <a:extLst>
                  <a:ext uri="{0D108BD9-81ED-4DB2-BD59-A6C34878D82A}">
                    <a16:rowId xmlns:a16="http://schemas.microsoft.com/office/drawing/2014/main" val="1737142783"/>
                  </a:ext>
                </a:extLst>
              </a:tr>
              <a:tr h="274320">
                <a:tc vMerge="1">
                  <a:txBody>
                    <a:bodyPr/>
                    <a:lstStyle/>
                    <a:p>
                      <a:endParaRPr lang="en-US"/>
                    </a:p>
                  </a:txBody>
                  <a:tcPr/>
                </a:tc>
                <a:tc>
                  <a:txBody>
                    <a:bodyPr/>
                    <a:lstStyle/>
                    <a:p>
                      <a:r>
                        <a:rPr lang="en-US" dirty="0">
                          <a:latin typeface="Lucida Console" panose="020B0609040504020204" pitchFamily="49" charset="0"/>
                        </a:rPr>
                        <a:t>0 1000 010</a:t>
                      </a:r>
                    </a:p>
                  </a:txBody>
                  <a:tcPr marT="27432" marB="27432">
                    <a:solidFill>
                      <a:schemeClr val="accent6">
                        <a:lumMod val="20000"/>
                        <a:lumOff val="80000"/>
                      </a:schemeClr>
                    </a:solidFill>
                  </a:tcPr>
                </a:tc>
                <a:tc>
                  <a:txBody>
                    <a:bodyPr/>
                    <a:lstStyle/>
                    <a:p>
                      <a:pPr algn="ctr"/>
                      <a:r>
                        <a:rPr lang="en-US" dirty="0"/>
                        <a:t>0</a:t>
                      </a:r>
                    </a:p>
                  </a:txBody>
                  <a:tcPr marT="27432" marB="27432">
                    <a:solidFill>
                      <a:schemeClr val="accent6">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2/8 x 2</a:t>
                      </a:r>
                      <a:r>
                        <a:rPr lang="en-US" baseline="30000" dirty="0"/>
                        <a:t>0</a:t>
                      </a:r>
                      <a:r>
                        <a:rPr lang="en-US" baseline="0" dirty="0"/>
                        <a:t> = 1 2/8</a:t>
                      </a:r>
                      <a:endParaRPr lang="en-US" baseline="30000" dirty="0"/>
                    </a:p>
                  </a:txBody>
                  <a:tcPr marT="27432" marB="27432">
                    <a:solidFill>
                      <a:schemeClr val="accent6">
                        <a:lumMod val="20000"/>
                        <a:lumOff val="80000"/>
                      </a:schemeClr>
                    </a:solidFill>
                  </a:tcPr>
                </a:tc>
                <a:tc>
                  <a:txBody>
                    <a:bodyPr/>
                    <a:lstStyle/>
                    <a:p>
                      <a:endParaRPr lang="en-US" dirty="0"/>
                    </a:p>
                  </a:txBody>
                  <a:tcPr marT="27432" marB="27432">
                    <a:solidFill>
                      <a:schemeClr val="accent6">
                        <a:lumMod val="20000"/>
                        <a:lumOff val="80000"/>
                      </a:schemeClr>
                    </a:solidFill>
                  </a:tcPr>
                </a:tc>
                <a:extLst>
                  <a:ext uri="{0D108BD9-81ED-4DB2-BD59-A6C34878D82A}">
                    <a16:rowId xmlns:a16="http://schemas.microsoft.com/office/drawing/2014/main" val="384956276"/>
                  </a:ext>
                </a:extLst>
              </a:tr>
              <a:tr h="274320">
                <a:tc vMerge="1">
                  <a:txBody>
                    <a:bodyPr/>
                    <a:lstStyle/>
                    <a:p>
                      <a:endParaRPr lang="en-US" dirty="0"/>
                    </a:p>
                  </a:txBody>
                  <a:tcPr/>
                </a:tc>
                <a:tc gridSpan="4">
                  <a:txBody>
                    <a:bodyPr/>
                    <a:lstStyle/>
                    <a:p>
                      <a:pPr algn="ctr"/>
                      <a:r>
                        <a:rPr lang="en-US" dirty="0">
                          <a:latin typeface="Lucida Console" panose="020B0609040504020204" pitchFamily="49" charset="0"/>
                        </a:rPr>
                        <a:t>…          …         …         …       …       …       …</a:t>
                      </a:r>
                    </a:p>
                  </a:txBody>
                  <a:tcPr marT="27432" marB="27432">
                    <a:solidFill>
                      <a:schemeClr val="accent6">
                        <a:lumMod val="40000"/>
                        <a:lumOff val="60000"/>
                      </a:schemeClr>
                    </a:solidFill>
                  </a:tcPr>
                </a:tc>
                <a:tc hMerge="1">
                  <a:txBody>
                    <a:bodyPr/>
                    <a:lstStyle/>
                    <a:p>
                      <a:pPr algn="ctr"/>
                      <a:endParaRPr lang="en-US" dirty="0"/>
                    </a:p>
                  </a:txBody>
                  <a:tcPr>
                    <a:solidFill>
                      <a:schemeClr val="accent6">
                        <a:lumMod val="40000"/>
                        <a:lumOff val="60000"/>
                      </a:schemeClr>
                    </a:solidFill>
                  </a:tcPr>
                </a:tc>
                <a:tc hMerge="1">
                  <a:txBody>
                    <a:bodyPr/>
                    <a:lstStyle/>
                    <a:p>
                      <a:endParaRPr lang="en-US"/>
                    </a:p>
                  </a:txBody>
                  <a:tcPr>
                    <a:solidFill>
                      <a:schemeClr val="accent6">
                        <a:lumMod val="40000"/>
                        <a:lumOff val="60000"/>
                      </a:schemeClr>
                    </a:solidFill>
                  </a:tcPr>
                </a:tc>
                <a:tc hMerge="1">
                  <a:txBody>
                    <a:bodyPr/>
                    <a:lstStyle/>
                    <a:p>
                      <a:endParaRPr lang="en-US" dirty="0"/>
                    </a:p>
                  </a:txBody>
                  <a:tcPr>
                    <a:solidFill>
                      <a:schemeClr val="accent6">
                        <a:lumMod val="40000"/>
                        <a:lumOff val="60000"/>
                      </a:schemeClr>
                    </a:solidFill>
                  </a:tcPr>
                </a:tc>
                <a:extLst>
                  <a:ext uri="{0D108BD9-81ED-4DB2-BD59-A6C34878D82A}">
                    <a16:rowId xmlns:a16="http://schemas.microsoft.com/office/drawing/2014/main" val="1721771189"/>
                  </a:ext>
                </a:extLst>
              </a:tr>
              <a:tr h="274320">
                <a:tc vMerge="1">
                  <a:txBody>
                    <a:bodyPr/>
                    <a:lstStyle/>
                    <a:p>
                      <a:endParaRPr lang="en-US" dirty="0"/>
                    </a:p>
                  </a:txBody>
                  <a:tcPr/>
                </a:tc>
                <a:tc>
                  <a:txBody>
                    <a:bodyPr/>
                    <a:lstStyle/>
                    <a:p>
                      <a:r>
                        <a:rPr lang="en-US" dirty="0">
                          <a:latin typeface="Lucida Console" panose="020B0609040504020204" pitchFamily="49" charset="0"/>
                        </a:rPr>
                        <a:t>0 1110 110</a:t>
                      </a:r>
                    </a:p>
                  </a:txBody>
                  <a:tcPr marT="27432" marB="27432">
                    <a:solidFill>
                      <a:schemeClr val="accent6">
                        <a:lumMod val="20000"/>
                        <a:lumOff val="80000"/>
                      </a:schemeClr>
                    </a:solidFill>
                  </a:tcPr>
                </a:tc>
                <a:tc>
                  <a:txBody>
                    <a:bodyPr/>
                    <a:lstStyle/>
                    <a:p>
                      <a:pPr algn="ctr"/>
                      <a:r>
                        <a:rPr lang="en-US" dirty="0"/>
                        <a:t>7</a:t>
                      </a:r>
                    </a:p>
                  </a:txBody>
                  <a:tcPr marT="27432" marB="27432">
                    <a:solidFill>
                      <a:schemeClr val="accent6">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6/8 x 2</a:t>
                      </a:r>
                      <a:r>
                        <a:rPr lang="en-US" baseline="30000" dirty="0"/>
                        <a:t>7</a:t>
                      </a:r>
                      <a:r>
                        <a:rPr lang="en-US" baseline="0" dirty="0"/>
                        <a:t> = 224</a:t>
                      </a:r>
                      <a:endParaRPr lang="en-US" baseline="30000" dirty="0"/>
                    </a:p>
                  </a:txBody>
                  <a:tcPr marT="27432" marB="27432">
                    <a:solidFill>
                      <a:schemeClr val="accent6">
                        <a:lumMod val="20000"/>
                        <a:lumOff val="80000"/>
                      </a:schemeClr>
                    </a:solidFill>
                  </a:tcPr>
                </a:tc>
                <a:tc>
                  <a:txBody>
                    <a:bodyPr/>
                    <a:lstStyle/>
                    <a:p>
                      <a:endParaRPr lang="en-US" dirty="0"/>
                    </a:p>
                  </a:txBody>
                  <a:tcPr marT="27432" marB="27432">
                    <a:solidFill>
                      <a:schemeClr val="accent6">
                        <a:lumMod val="20000"/>
                        <a:lumOff val="80000"/>
                      </a:schemeClr>
                    </a:solidFill>
                  </a:tcPr>
                </a:tc>
                <a:extLst>
                  <a:ext uri="{0D108BD9-81ED-4DB2-BD59-A6C34878D82A}">
                    <a16:rowId xmlns:a16="http://schemas.microsoft.com/office/drawing/2014/main" val="2311850004"/>
                  </a:ext>
                </a:extLst>
              </a:tr>
              <a:tr h="274320">
                <a:tc vMerge="1">
                  <a:txBody>
                    <a:bodyPr/>
                    <a:lstStyle/>
                    <a:p>
                      <a:endParaRPr lang="en-US" dirty="0"/>
                    </a:p>
                  </a:txBody>
                  <a:tcPr/>
                </a:tc>
                <a:tc>
                  <a:txBody>
                    <a:bodyPr/>
                    <a:lstStyle/>
                    <a:p>
                      <a:r>
                        <a:rPr lang="en-US" dirty="0">
                          <a:latin typeface="Lucida Console" panose="020B0609040504020204" pitchFamily="49" charset="0"/>
                        </a:rPr>
                        <a:t>0 1110 111</a:t>
                      </a:r>
                    </a:p>
                  </a:txBody>
                  <a:tcPr marT="27432" marB="27432">
                    <a:solidFill>
                      <a:schemeClr val="accent6">
                        <a:lumMod val="40000"/>
                        <a:lumOff val="60000"/>
                      </a:schemeClr>
                    </a:solidFill>
                  </a:tcPr>
                </a:tc>
                <a:tc>
                  <a:txBody>
                    <a:bodyPr/>
                    <a:lstStyle/>
                    <a:p>
                      <a:pPr algn="ctr"/>
                      <a:r>
                        <a:rPr lang="en-US" dirty="0"/>
                        <a:t>7</a:t>
                      </a:r>
                    </a:p>
                  </a:txBody>
                  <a:tcPr marT="27432" marB="27432">
                    <a:solidFill>
                      <a:schemeClr val="accent6">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7/8 x 2</a:t>
                      </a:r>
                      <a:r>
                        <a:rPr lang="en-US" baseline="30000" dirty="0"/>
                        <a:t>7</a:t>
                      </a:r>
                      <a:r>
                        <a:rPr lang="en-US" baseline="0" dirty="0"/>
                        <a:t> = 240</a:t>
                      </a:r>
                      <a:endParaRPr lang="en-US" baseline="30000" dirty="0"/>
                    </a:p>
                  </a:txBody>
                  <a:tcPr marT="27432" marB="27432">
                    <a:solidFill>
                      <a:schemeClr val="accent6">
                        <a:lumMod val="40000"/>
                        <a:lumOff val="60000"/>
                      </a:schemeClr>
                    </a:solidFill>
                  </a:tcPr>
                </a:tc>
                <a:tc>
                  <a:txBody>
                    <a:bodyPr/>
                    <a:lstStyle/>
                    <a:p>
                      <a:r>
                        <a:rPr lang="en-US" dirty="0"/>
                        <a:t>greatest finite number</a:t>
                      </a:r>
                    </a:p>
                  </a:txBody>
                  <a:tcPr marT="27432" marB="27432">
                    <a:solidFill>
                      <a:schemeClr val="accent6">
                        <a:lumMod val="40000"/>
                        <a:lumOff val="60000"/>
                      </a:schemeClr>
                    </a:solidFill>
                  </a:tcPr>
                </a:tc>
                <a:extLst>
                  <a:ext uri="{0D108BD9-81ED-4DB2-BD59-A6C34878D82A}">
                    <a16:rowId xmlns:a16="http://schemas.microsoft.com/office/drawing/2014/main" val="446925823"/>
                  </a:ext>
                </a:extLst>
              </a:tr>
              <a:tr h="274320">
                <a:tc>
                  <a:txBody>
                    <a:bodyPr/>
                    <a:lstStyle/>
                    <a:p>
                      <a:r>
                        <a:rPr lang="en-US" dirty="0"/>
                        <a:t>Infinity</a:t>
                      </a:r>
                    </a:p>
                  </a:txBody>
                  <a:tcPr marT="27432" marB="27432" anchor="ctr">
                    <a:solidFill>
                      <a:srgbClr val="00B050"/>
                    </a:solidFill>
                  </a:tcPr>
                </a:tc>
                <a:tc>
                  <a:txBody>
                    <a:bodyPr/>
                    <a:lstStyle/>
                    <a:p>
                      <a:r>
                        <a:rPr lang="en-US" dirty="0">
                          <a:latin typeface="Lucida Console" panose="020B0609040504020204" pitchFamily="49" charset="0"/>
                        </a:rPr>
                        <a:t>0 1111 000</a:t>
                      </a:r>
                    </a:p>
                  </a:txBody>
                  <a:tcPr marT="27432" marB="27432">
                    <a:solidFill>
                      <a:srgbClr val="00B050"/>
                    </a:solidFill>
                  </a:tcPr>
                </a:tc>
                <a:tc>
                  <a:txBody>
                    <a:bodyPr/>
                    <a:lstStyle/>
                    <a:p>
                      <a:pPr algn="ctr"/>
                      <a:r>
                        <a:rPr lang="en-US" dirty="0"/>
                        <a:t>n/a</a:t>
                      </a:r>
                    </a:p>
                  </a:txBody>
                  <a:tcPr marT="27432" marB="27432">
                    <a:solidFill>
                      <a:srgbClr val="00B050"/>
                    </a:solidFill>
                  </a:tcPr>
                </a:tc>
                <a:tc>
                  <a:txBody>
                    <a:bodyPr/>
                    <a:lstStyle/>
                    <a:p>
                      <a:r>
                        <a:rPr lang="en-US" dirty="0"/>
                        <a:t>∞</a:t>
                      </a:r>
                    </a:p>
                  </a:txBody>
                  <a:tcPr marT="27432" marB="27432">
                    <a:solidFill>
                      <a:srgbClr val="00B050"/>
                    </a:solidFill>
                  </a:tcPr>
                </a:tc>
                <a:tc>
                  <a:txBody>
                    <a:bodyPr/>
                    <a:lstStyle/>
                    <a:p>
                      <a:endParaRPr lang="en-US" dirty="0"/>
                    </a:p>
                  </a:txBody>
                  <a:tcPr marT="27432" marB="27432">
                    <a:solidFill>
                      <a:srgbClr val="00B050"/>
                    </a:solidFill>
                  </a:tcPr>
                </a:tc>
                <a:extLst>
                  <a:ext uri="{0D108BD9-81ED-4DB2-BD59-A6C34878D82A}">
                    <a16:rowId xmlns:a16="http://schemas.microsoft.com/office/drawing/2014/main" val="598135345"/>
                  </a:ext>
                </a:extLst>
              </a:tr>
            </a:tbl>
          </a:graphicData>
        </a:graphic>
      </p:graphicFrame>
    </p:spTree>
    <p:extLst>
      <p:ext uri="{BB962C8B-B14F-4D97-AF65-F5344CB8AC3E}">
        <p14:creationId xmlns:p14="http://schemas.microsoft.com/office/powerpoint/2010/main" val="94744914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IEEE 754 Encoding Summary</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35</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8" name="Group 7">
            <a:extLst>
              <a:ext uri="{FF2B5EF4-FFF2-40B4-BE49-F238E27FC236}">
                <a16:creationId xmlns:a16="http://schemas.microsoft.com/office/drawing/2014/main" id="{F9737FC8-6414-C84C-AFED-9675C47C8360}"/>
              </a:ext>
            </a:extLst>
          </p:cNvPr>
          <p:cNvGrpSpPr/>
          <p:nvPr/>
        </p:nvGrpSpPr>
        <p:grpSpPr>
          <a:xfrm>
            <a:off x="324679" y="3508701"/>
            <a:ext cx="6096000" cy="685800"/>
            <a:chOff x="952500" y="1981200"/>
            <a:chExt cx="8534400" cy="685800"/>
          </a:xfrm>
        </p:grpSpPr>
        <p:sp>
          <p:nvSpPr>
            <p:cNvPr id="9" name="Rectangle 8">
              <a:extLst>
                <a:ext uri="{FF2B5EF4-FFF2-40B4-BE49-F238E27FC236}">
                  <a16:creationId xmlns:a16="http://schemas.microsoft.com/office/drawing/2014/main" id="{B7A1FEC3-CD56-BE42-9AA3-11A740687486}"/>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0" name="Rectangle 9">
              <a:extLst>
                <a:ext uri="{FF2B5EF4-FFF2-40B4-BE49-F238E27FC236}">
                  <a16:creationId xmlns:a16="http://schemas.microsoft.com/office/drawing/2014/main" id="{7985A698-D4C0-6849-8B86-92708BF72B44}"/>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1" name="Rectangle 10">
              <a:extLst>
                <a:ext uri="{FF2B5EF4-FFF2-40B4-BE49-F238E27FC236}">
                  <a16:creationId xmlns:a16="http://schemas.microsoft.com/office/drawing/2014/main" id="{273B1E19-1E50-9247-A611-0155DAB848D8}"/>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2" name="Picture 11">
            <a:extLst>
              <a:ext uri="{FF2B5EF4-FFF2-40B4-BE49-F238E27FC236}">
                <a16:creationId xmlns:a16="http://schemas.microsoft.com/office/drawing/2014/main" id="{8E4EFE17-304B-834A-8137-1D709EC204D6}"/>
              </a:ext>
            </a:extLst>
          </p:cNvPr>
          <p:cNvPicPr>
            <a:picLocks noChangeAspect="1"/>
          </p:cNvPicPr>
          <p:nvPr/>
        </p:nvPicPr>
        <p:blipFill>
          <a:blip r:embed="rId3"/>
          <a:stretch>
            <a:fillRect/>
          </a:stretch>
        </p:blipFill>
        <p:spPr>
          <a:xfrm>
            <a:off x="6589645" y="3458492"/>
            <a:ext cx="5226050" cy="794901"/>
          </a:xfrm>
          <a:prstGeom prst="rect">
            <a:avLst/>
          </a:prstGeom>
        </p:spPr>
      </p:pic>
      <p:grpSp>
        <p:nvGrpSpPr>
          <p:cNvPr id="13" name="Group 12">
            <a:extLst>
              <a:ext uri="{FF2B5EF4-FFF2-40B4-BE49-F238E27FC236}">
                <a16:creationId xmlns:a16="http://schemas.microsoft.com/office/drawing/2014/main" id="{32C56B5D-79D9-4746-8C32-5E3371879E2A}"/>
              </a:ext>
            </a:extLst>
          </p:cNvPr>
          <p:cNvGrpSpPr/>
          <p:nvPr/>
        </p:nvGrpSpPr>
        <p:grpSpPr>
          <a:xfrm>
            <a:off x="324679" y="5136884"/>
            <a:ext cx="6096000" cy="685800"/>
            <a:chOff x="952500" y="1981200"/>
            <a:chExt cx="8534400" cy="685800"/>
          </a:xfrm>
        </p:grpSpPr>
        <p:sp>
          <p:nvSpPr>
            <p:cNvPr id="14" name="Rectangle 13">
              <a:extLst>
                <a:ext uri="{FF2B5EF4-FFF2-40B4-BE49-F238E27FC236}">
                  <a16:creationId xmlns:a16="http://schemas.microsoft.com/office/drawing/2014/main" id="{253A502F-3C5A-6F42-B59B-748AAF707241}"/>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5" name="Rectangle 14">
              <a:extLst>
                <a:ext uri="{FF2B5EF4-FFF2-40B4-BE49-F238E27FC236}">
                  <a16:creationId xmlns:a16="http://schemas.microsoft.com/office/drawing/2014/main" id="{B1AED218-9F89-4447-8017-62E5580C74A3}"/>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r>
                <a:rPr lang="en-US" sz="2400" dirty="0">
                  <a:solidFill>
                    <a:schemeClr val="tx1"/>
                  </a:solidFill>
                </a:rPr>
                <a:t> = 111…11</a:t>
              </a:r>
              <a:endParaRPr lang="en-US" sz="2400" i="1" dirty="0">
                <a:solidFill>
                  <a:schemeClr val="tx1"/>
                </a:solidFill>
              </a:endParaRPr>
            </a:p>
          </p:txBody>
        </p:sp>
        <p:sp>
          <p:nvSpPr>
            <p:cNvPr id="16" name="Rectangle 15">
              <a:extLst>
                <a:ext uri="{FF2B5EF4-FFF2-40B4-BE49-F238E27FC236}">
                  <a16:creationId xmlns:a16="http://schemas.microsoft.com/office/drawing/2014/main" id="{EFCFFA8E-F97E-9E4E-A255-586752114285}"/>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7" name="Picture 16">
            <a:extLst>
              <a:ext uri="{FF2B5EF4-FFF2-40B4-BE49-F238E27FC236}">
                <a16:creationId xmlns:a16="http://schemas.microsoft.com/office/drawing/2014/main" id="{A0C94495-23E3-5B43-AAEB-39B7761839C2}"/>
              </a:ext>
            </a:extLst>
          </p:cNvPr>
          <p:cNvPicPr>
            <a:picLocks noChangeAspect="1"/>
          </p:cNvPicPr>
          <p:nvPr/>
        </p:nvPicPr>
        <p:blipFill>
          <a:blip r:embed="rId4"/>
          <a:stretch>
            <a:fillRect/>
          </a:stretch>
        </p:blipFill>
        <p:spPr>
          <a:xfrm>
            <a:off x="6559827" y="5090417"/>
            <a:ext cx="5406886" cy="778733"/>
          </a:xfrm>
          <a:prstGeom prst="rect">
            <a:avLst/>
          </a:prstGeom>
        </p:spPr>
      </p:pic>
      <p:pic>
        <p:nvPicPr>
          <p:cNvPr id="18" name="Picture 17">
            <a:extLst>
              <a:ext uri="{FF2B5EF4-FFF2-40B4-BE49-F238E27FC236}">
                <a16:creationId xmlns:a16="http://schemas.microsoft.com/office/drawing/2014/main" id="{98D4297C-AEA2-F743-8F20-3F4848F88CD9}"/>
              </a:ext>
            </a:extLst>
          </p:cNvPr>
          <p:cNvPicPr>
            <a:picLocks noChangeAspect="1"/>
          </p:cNvPicPr>
          <p:nvPr/>
        </p:nvPicPr>
        <p:blipFill>
          <a:blip r:embed="rId5"/>
          <a:stretch>
            <a:fillRect/>
          </a:stretch>
        </p:blipFill>
        <p:spPr>
          <a:xfrm>
            <a:off x="6557895" y="1817622"/>
            <a:ext cx="5257800" cy="799730"/>
          </a:xfrm>
          <a:prstGeom prst="rect">
            <a:avLst/>
          </a:prstGeom>
        </p:spPr>
      </p:pic>
      <p:grpSp>
        <p:nvGrpSpPr>
          <p:cNvPr id="19" name="Group 18">
            <a:extLst>
              <a:ext uri="{FF2B5EF4-FFF2-40B4-BE49-F238E27FC236}">
                <a16:creationId xmlns:a16="http://schemas.microsoft.com/office/drawing/2014/main" id="{9AEF0D1E-2A84-FB4B-84B9-9BE8FC476FF1}"/>
              </a:ext>
            </a:extLst>
          </p:cNvPr>
          <p:cNvGrpSpPr/>
          <p:nvPr/>
        </p:nvGrpSpPr>
        <p:grpSpPr>
          <a:xfrm>
            <a:off x="324679" y="1874587"/>
            <a:ext cx="6096000" cy="685800"/>
            <a:chOff x="952500" y="1981200"/>
            <a:chExt cx="8534400" cy="685800"/>
          </a:xfrm>
        </p:grpSpPr>
        <p:sp>
          <p:nvSpPr>
            <p:cNvPr id="20" name="Rectangle 19">
              <a:extLst>
                <a:ext uri="{FF2B5EF4-FFF2-40B4-BE49-F238E27FC236}">
                  <a16:creationId xmlns:a16="http://schemas.microsoft.com/office/drawing/2014/main" id="{47DBB76A-1378-A941-8236-74F24520AB14}"/>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21" name="Rectangle 20">
              <a:extLst>
                <a:ext uri="{FF2B5EF4-FFF2-40B4-BE49-F238E27FC236}">
                  <a16:creationId xmlns:a16="http://schemas.microsoft.com/office/drawing/2014/main" id="{F79B3BB0-D3EA-F743-ABC8-72806FCD7B02}"/>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r>
                <a:rPr lang="en-US" sz="2400" dirty="0">
                  <a:solidFill>
                    <a:schemeClr val="tx1"/>
                  </a:solidFill>
                </a:rPr>
                <a:t> = 000…00</a:t>
              </a:r>
              <a:endParaRPr lang="en-US" sz="2400" i="1" dirty="0">
                <a:solidFill>
                  <a:schemeClr val="tx1"/>
                </a:solidFill>
              </a:endParaRPr>
            </a:p>
          </p:txBody>
        </p:sp>
        <p:sp>
          <p:nvSpPr>
            <p:cNvPr id="22" name="Rectangle 21">
              <a:extLst>
                <a:ext uri="{FF2B5EF4-FFF2-40B4-BE49-F238E27FC236}">
                  <a16:creationId xmlns:a16="http://schemas.microsoft.com/office/drawing/2014/main" id="{13A3ECB3-AF0B-BF4C-9A2C-91134DC01F00}"/>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spTree>
    <p:extLst>
      <p:ext uri="{BB962C8B-B14F-4D97-AF65-F5344CB8AC3E}">
        <p14:creationId xmlns:p14="http://schemas.microsoft.com/office/powerpoint/2010/main" val="278570736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IEEE 754 and Integer Hardware</a:t>
            </a:r>
          </a:p>
        </p:txBody>
      </p:sp>
      <p:sp>
        <p:nvSpPr>
          <p:cNvPr id="8" name="Content Placeholder 7">
            <a:extLst>
              <a:ext uri="{FF2B5EF4-FFF2-40B4-BE49-F238E27FC236}">
                <a16:creationId xmlns:a16="http://schemas.microsoft.com/office/drawing/2014/main" id="{CF13068C-C233-4643-A47C-9007B23C2E76}"/>
              </a:ext>
            </a:extLst>
          </p:cNvPr>
          <p:cNvSpPr>
            <a:spLocks noGrp="1"/>
          </p:cNvSpPr>
          <p:nvPr>
            <p:ph idx="1"/>
          </p:nvPr>
        </p:nvSpPr>
        <p:spPr/>
        <p:txBody>
          <a:bodyPr/>
          <a:lstStyle/>
          <a:p>
            <a:r>
              <a:rPr lang="en-US" dirty="0"/>
              <a:t>After masking-off sign bit, FP 0 looks like integer 0</a:t>
            </a:r>
          </a:p>
          <a:p>
            <a:endParaRPr lang="en-US" dirty="0"/>
          </a:p>
          <a:p>
            <a:r>
              <a:rPr lang="en-US" dirty="0"/>
              <a:t>After handling special cases, integer comparator works for FP</a:t>
            </a:r>
          </a:p>
          <a:p>
            <a:pPr lvl="1"/>
            <a:r>
              <a:rPr lang="en-US" dirty="0"/>
              <a:t>Comparison with </a:t>
            </a:r>
            <a:r>
              <a:rPr lang="en-US" dirty="0" err="1"/>
              <a:t>NaN</a:t>
            </a:r>
            <a:r>
              <a:rPr lang="en-US" dirty="0"/>
              <a:t> always returns false</a:t>
            </a:r>
          </a:p>
          <a:p>
            <a:pPr lvl="1"/>
            <a:r>
              <a:rPr lang="en-US" dirty="0"/>
              <a:t>-0 == 0</a:t>
            </a:r>
          </a:p>
          <a:p>
            <a:pPr lvl="1"/>
            <a:r>
              <a:rPr lang="en-US" dirty="0"/>
              <a:t>Check sign bits</a:t>
            </a:r>
          </a:p>
          <a:p>
            <a:pPr lvl="1"/>
            <a:r>
              <a:rPr lang="en-US" dirty="0"/>
              <a:t>Use integer comparator</a:t>
            </a:r>
            <a:br>
              <a:rPr lang="en-US" dirty="0"/>
            </a:br>
            <a:endParaRPr lang="en-US" dirty="0"/>
          </a:p>
          <a:p>
            <a:pPr lvl="1"/>
            <a:r>
              <a:rPr lang="en-US" dirty="0"/>
              <a:t>Works across full dynamic range from 0 to ∞</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36</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07157900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37</a:t>
            </a:fld>
            <a:endParaRPr lang="en-US"/>
          </a:p>
        </p:txBody>
      </p:sp>
      <p:sp>
        <p:nvSpPr>
          <p:cNvPr id="8" name="Title 7">
            <a:extLst>
              <a:ext uri="{FF2B5EF4-FFF2-40B4-BE49-F238E27FC236}">
                <a16:creationId xmlns:a16="http://schemas.microsoft.com/office/drawing/2014/main" id="{7A3ACD5B-1DEC-764D-9544-7FC2FB3786F6}"/>
              </a:ext>
            </a:extLst>
          </p:cNvPr>
          <p:cNvSpPr>
            <a:spLocks noGrp="1"/>
          </p:cNvSpPr>
          <p:nvPr>
            <p:ph type="title"/>
          </p:nvPr>
        </p:nvSpPr>
        <p:spPr/>
        <p:txBody>
          <a:bodyPr/>
          <a:lstStyle/>
          <a:p>
            <a:r>
              <a:rPr lang="en-US" dirty="0"/>
              <a:t>Floating Point Binary Numbers</a:t>
            </a:r>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idx="1"/>
          </p:nvPr>
        </p:nvSpPr>
        <p:spPr/>
        <p:txBody>
          <a:bodyPr/>
          <a:lstStyle/>
          <a:p>
            <a:r>
              <a:rPr lang="en-US" dirty="0"/>
              <a:t>Rounding</a:t>
            </a:r>
          </a:p>
        </p:txBody>
      </p:sp>
    </p:spTree>
    <p:extLst>
      <p:ext uri="{BB962C8B-B14F-4D97-AF65-F5344CB8AC3E}">
        <p14:creationId xmlns:p14="http://schemas.microsoft.com/office/powerpoint/2010/main" val="332510339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Floating Point Operations:</a:t>
            </a:r>
            <a:br>
              <a:rPr lang="en-US" dirty="0"/>
            </a:br>
            <a:r>
              <a:rPr lang="en-US" dirty="0"/>
              <a:t>Compute exactly, then Round</a:t>
            </a:r>
          </a:p>
        </p:txBody>
      </p:sp>
      <p:sp>
        <p:nvSpPr>
          <p:cNvPr id="8" name="Content Placeholder 7">
            <a:extLst>
              <a:ext uri="{FF2B5EF4-FFF2-40B4-BE49-F238E27FC236}">
                <a16:creationId xmlns:a16="http://schemas.microsoft.com/office/drawing/2014/main" id="{236656C7-1623-2F43-9BC3-35A2D252A553}"/>
              </a:ext>
            </a:extLst>
          </p:cNvPr>
          <p:cNvSpPr>
            <a:spLocks noGrp="1"/>
          </p:cNvSpPr>
          <p:nvPr>
            <p:ph idx="1"/>
          </p:nvPr>
        </p:nvSpPr>
        <p:spPr/>
        <p:txBody>
          <a:bodyPr/>
          <a:lstStyle/>
          <a:p>
            <a:r>
              <a:rPr lang="en-US" dirty="0"/>
              <a:t>FP arithmetic approximates real arithmetic</a:t>
            </a:r>
          </a:p>
          <a:p>
            <a:pPr lvl="1"/>
            <a:r>
              <a:rPr lang="en-US" dirty="0"/>
              <a:t>Finite bits </a:t>
            </a:r>
            <a:r>
              <a:rPr lang="en-US" dirty="0">
                <a:sym typeface="Wingdings" pitchFamily="2" charset="2"/>
              </a:rPr>
              <a:t> limited range, limited precision</a:t>
            </a:r>
            <a:endParaRPr lang="en-US" dirty="0"/>
          </a:p>
          <a:p>
            <a:endParaRPr lang="en-US" dirty="0"/>
          </a:p>
          <a:p>
            <a:r>
              <a:rPr lang="en-US" dirty="0"/>
              <a:t>Compute exact result, using as many bits as needed</a:t>
            </a:r>
          </a:p>
          <a:p>
            <a:endParaRPr lang="en-US" dirty="0"/>
          </a:p>
          <a:p>
            <a:r>
              <a:rPr lang="en-US" dirty="0"/>
              <a:t>Make it fit in FP type</a:t>
            </a:r>
          </a:p>
          <a:p>
            <a:pPr lvl="1"/>
            <a:r>
              <a:rPr lang="en-US" dirty="0"/>
              <a:t>Renormalize; adjust exponent as necessary</a:t>
            </a:r>
          </a:p>
          <a:p>
            <a:pPr lvl="2"/>
            <a:r>
              <a:rPr lang="en-US" dirty="0"/>
              <a:t>Might overflow/underflow</a:t>
            </a:r>
          </a:p>
          <a:p>
            <a:pPr lvl="1"/>
            <a:r>
              <a:rPr lang="en-US" dirty="0"/>
              <a:t>Round significand to fit in available bits</a:t>
            </a:r>
          </a:p>
          <a:p>
            <a:pPr lvl="1"/>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38</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2297849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Rounding:</a:t>
            </a:r>
            <a:br>
              <a:rPr lang="en-US" dirty="0"/>
            </a:br>
            <a:r>
              <a:rPr lang="en-US" dirty="0"/>
              <a:t>Limited Precision</a:t>
            </a:r>
          </a:p>
        </p:txBody>
      </p:sp>
      <p:sp>
        <p:nvSpPr>
          <p:cNvPr id="8" name="Content Placeholder 7">
            <a:extLst>
              <a:ext uri="{FF2B5EF4-FFF2-40B4-BE49-F238E27FC236}">
                <a16:creationId xmlns:a16="http://schemas.microsoft.com/office/drawing/2014/main" id="{5575DF83-9915-6940-ABED-CADB73ED0F43}"/>
              </a:ext>
            </a:extLst>
          </p:cNvPr>
          <p:cNvSpPr>
            <a:spLocks noGrp="1"/>
          </p:cNvSpPr>
          <p:nvPr>
            <p:ph idx="1"/>
          </p:nvPr>
        </p:nvSpPr>
        <p:spPr>
          <a:xfrm>
            <a:off x="838199" y="1825625"/>
            <a:ext cx="11025851" cy="4351338"/>
          </a:xfrm>
        </p:spPr>
        <p:txBody>
          <a:bodyPr/>
          <a:lstStyle/>
          <a:p>
            <a:r>
              <a:rPr lang="en-US" dirty="0"/>
              <a:t>Science class: calculation result cannot be more precise than original data</a:t>
            </a:r>
          </a:p>
          <a:p>
            <a:pPr lvl="1"/>
            <a:r>
              <a:rPr lang="en-US" dirty="0"/>
              <a:t>Round to appropriate number of significant digits</a:t>
            </a:r>
          </a:p>
          <a:p>
            <a:endParaRPr lang="en-US" dirty="0"/>
          </a:p>
          <a:p>
            <a:r>
              <a:rPr lang="en-US" dirty="0"/>
              <a:t>Binary FP: calculation result cannot be more precise than data type</a:t>
            </a:r>
          </a:p>
          <a:p>
            <a:pPr lvl="1"/>
            <a:r>
              <a:rPr lang="en-US" dirty="0"/>
              <a:t>Round to fit in available number of bits</a:t>
            </a:r>
          </a:p>
          <a:p>
            <a:endParaRPr lang="en-US" dirty="0"/>
          </a:p>
          <a:p>
            <a:r>
              <a:rPr lang="en-US" dirty="0"/>
              <a:t>Given </a:t>
            </a:r>
            <a:r>
              <a:rPr lang="en-US" i="1" dirty="0"/>
              <a:t>x</a:t>
            </a:r>
            <a:r>
              <a:rPr lang="en-US" dirty="0"/>
              <a:t>, find </a:t>
            </a:r>
            <a:r>
              <a:rPr lang="en-US" i="1" dirty="0"/>
              <a:t>x</a:t>
            </a:r>
            <a:r>
              <a:rPr lang="en-US" dirty="0"/>
              <a:t>' ∈ {</a:t>
            </a:r>
            <a:r>
              <a:rPr lang="en-US" i="1" dirty="0"/>
              <a:t>x</a:t>
            </a:r>
            <a:r>
              <a:rPr lang="en-US" baseline="30000" dirty="0"/>
              <a:t>-</a:t>
            </a:r>
            <a:r>
              <a:rPr lang="en-US" dirty="0"/>
              <a:t>, </a:t>
            </a:r>
            <a:r>
              <a:rPr lang="en-US" i="1" dirty="0"/>
              <a:t>x</a:t>
            </a:r>
            <a:r>
              <a:rPr lang="en-US" baseline="30000" dirty="0"/>
              <a:t>+</a:t>
            </a:r>
            <a:r>
              <a:rPr lang="en-US" dirty="0"/>
              <a:t>} ⊆ </a:t>
            </a:r>
            <a:r>
              <a:rPr lang="en-US" i="1" dirty="0" err="1"/>
              <a:t>PermissibleValues</a:t>
            </a:r>
            <a:r>
              <a:rPr lang="en-US" dirty="0"/>
              <a:t>, where </a:t>
            </a:r>
            <a:r>
              <a:rPr lang="en-US" i="1" dirty="0"/>
              <a:t>x</a:t>
            </a:r>
            <a:r>
              <a:rPr lang="en-US" baseline="30000" dirty="0"/>
              <a:t>-</a:t>
            </a:r>
            <a:r>
              <a:rPr lang="en-US" dirty="0"/>
              <a:t> ≤ </a:t>
            </a:r>
            <a:r>
              <a:rPr lang="en-US" i="1" dirty="0"/>
              <a:t>x</a:t>
            </a:r>
            <a:r>
              <a:rPr lang="en-US" dirty="0"/>
              <a:t> ≤ </a:t>
            </a:r>
            <a:r>
              <a:rPr lang="en-US" i="1" dirty="0"/>
              <a:t>x</a:t>
            </a:r>
            <a:r>
              <a:rPr lang="en-US" baseline="30000" dirty="0"/>
              <a:t>+</a:t>
            </a: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39</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02851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dissolve">
                                      <p:cBhvr>
                                        <p:cTn id="10" dur="500"/>
                                        <p:tgtEl>
                                          <p:spTgt spid="8">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animEffect transition="in" filter="dissolve">
                                      <p:cBhvr>
                                        <p:cTn id="15" dur="500"/>
                                        <p:tgtEl>
                                          <p:spTgt spid="8">
                                            <p:txEl>
                                              <p:pRg st="3" end="3"/>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8">
                                            <p:txEl>
                                              <p:pRg st="4" end="4"/>
                                            </p:txEl>
                                          </p:spTgt>
                                        </p:tgtEl>
                                        <p:attrNameLst>
                                          <p:attrName>style.visibility</p:attrName>
                                        </p:attrNameLst>
                                      </p:cBhvr>
                                      <p:to>
                                        <p:strVal val="visible"/>
                                      </p:to>
                                    </p:set>
                                    <p:animEffect transition="in" filter="dissolve">
                                      <p:cBhvr>
                                        <p:cTn id="18" dur="500"/>
                                        <p:tgtEl>
                                          <p:spTgt spid="8">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8">
                                            <p:txEl>
                                              <p:pRg st="6" end="6"/>
                                            </p:txEl>
                                          </p:spTgt>
                                        </p:tgtEl>
                                        <p:attrNameLst>
                                          <p:attrName>style.visibility</p:attrName>
                                        </p:attrNameLst>
                                      </p:cBhvr>
                                      <p:to>
                                        <p:strVal val="visible"/>
                                      </p:to>
                                    </p:set>
                                    <p:animEffect transition="in" filter="dissolve">
                                      <p:cBhvr>
                                        <p:cTn id="23" dur="500"/>
                                        <p:tgtEl>
                                          <p:spTgt spid="8">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Recall Integer Encoding</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pic>
        <p:nvPicPr>
          <p:cNvPr id="10" name="Picture 9">
            <a:extLst>
              <a:ext uri="{FF2B5EF4-FFF2-40B4-BE49-F238E27FC236}">
                <a16:creationId xmlns:a16="http://schemas.microsoft.com/office/drawing/2014/main" id="{8079FAC6-9EAE-A14E-9FEB-3E691D84C430}"/>
              </a:ext>
            </a:extLst>
          </p:cNvPr>
          <p:cNvPicPr>
            <a:picLocks noChangeAspect="1"/>
          </p:cNvPicPr>
          <p:nvPr/>
        </p:nvPicPr>
        <p:blipFill>
          <a:blip r:embed="rId3"/>
          <a:stretch>
            <a:fillRect/>
          </a:stretch>
        </p:blipFill>
        <p:spPr>
          <a:xfrm>
            <a:off x="4254500" y="1690688"/>
            <a:ext cx="3683000" cy="1358900"/>
          </a:xfrm>
          <a:prstGeom prst="rect">
            <a:avLst/>
          </a:prstGeom>
        </p:spPr>
      </p:pic>
      <p:sp>
        <p:nvSpPr>
          <p:cNvPr id="11" name="Rectangle 10">
            <a:extLst>
              <a:ext uri="{FF2B5EF4-FFF2-40B4-BE49-F238E27FC236}">
                <a16:creationId xmlns:a16="http://schemas.microsoft.com/office/drawing/2014/main" id="{0B6D1ED5-C2DA-524A-B017-5350C9C8D1A2}"/>
              </a:ext>
            </a:extLst>
          </p:cNvPr>
          <p:cNvSpPr/>
          <p:nvPr/>
        </p:nvSpPr>
        <p:spPr>
          <a:xfrm>
            <a:off x="1597674"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solidFill>
                  <a:srgbClr val="FFFF00"/>
                </a:solidFill>
              </a:rPr>
              <a:t>b</a:t>
            </a:r>
            <a:r>
              <a:rPr lang="en-US" sz="2800" baseline="-25000" dirty="0" err="1">
                <a:solidFill>
                  <a:srgbClr val="FFFF00"/>
                </a:solidFill>
              </a:rPr>
              <a:t>j</a:t>
            </a:r>
            <a:endParaRPr lang="en-US" sz="2800" baseline="-25000" dirty="0">
              <a:solidFill>
                <a:srgbClr val="FFFF00"/>
              </a:solidFill>
            </a:endParaRPr>
          </a:p>
        </p:txBody>
      </p:sp>
      <p:sp>
        <p:nvSpPr>
          <p:cNvPr id="12" name="Rectangle 11">
            <a:extLst>
              <a:ext uri="{FF2B5EF4-FFF2-40B4-BE49-F238E27FC236}">
                <a16:creationId xmlns:a16="http://schemas.microsoft.com/office/drawing/2014/main" id="{984DB184-FEE8-F943-8102-64ED8AAE7C22}"/>
              </a:ext>
            </a:extLst>
          </p:cNvPr>
          <p:cNvSpPr/>
          <p:nvPr/>
        </p:nvSpPr>
        <p:spPr>
          <a:xfrm>
            <a:off x="2242108"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j-1</a:t>
            </a:r>
          </a:p>
        </p:txBody>
      </p:sp>
      <p:sp>
        <p:nvSpPr>
          <p:cNvPr id="13" name="Rectangle 12">
            <a:extLst>
              <a:ext uri="{FF2B5EF4-FFF2-40B4-BE49-F238E27FC236}">
                <a16:creationId xmlns:a16="http://schemas.microsoft.com/office/drawing/2014/main" id="{2A87A375-F85A-8F4E-AB18-7E4483461DA3}"/>
              </a:ext>
            </a:extLst>
          </p:cNvPr>
          <p:cNvSpPr/>
          <p:nvPr/>
        </p:nvSpPr>
        <p:spPr>
          <a:xfrm>
            <a:off x="2890546" y="4675233"/>
            <a:ext cx="1078386"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FFFF00"/>
                </a:solidFill>
              </a:rPr>
              <a:t>. . .</a:t>
            </a:r>
          </a:p>
          <a:p>
            <a:pPr algn="ctr"/>
            <a:endParaRPr lang="en-US" sz="2800" b="1" baseline="-25000" dirty="0">
              <a:solidFill>
                <a:srgbClr val="FFFF00"/>
              </a:solidFill>
            </a:endParaRPr>
          </a:p>
        </p:txBody>
      </p:sp>
      <p:sp>
        <p:nvSpPr>
          <p:cNvPr id="14" name="Rectangle 13">
            <a:extLst>
              <a:ext uri="{FF2B5EF4-FFF2-40B4-BE49-F238E27FC236}">
                <a16:creationId xmlns:a16="http://schemas.microsoft.com/office/drawing/2014/main" id="{9B7A97CD-4601-2D4E-A15F-B48D73D8F0CF}"/>
              </a:ext>
            </a:extLst>
          </p:cNvPr>
          <p:cNvSpPr/>
          <p:nvPr/>
        </p:nvSpPr>
        <p:spPr>
          <a:xfrm>
            <a:off x="3968932"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2</a:t>
            </a:r>
          </a:p>
        </p:txBody>
      </p:sp>
      <p:sp>
        <p:nvSpPr>
          <p:cNvPr id="15" name="Rectangle 14">
            <a:extLst>
              <a:ext uri="{FF2B5EF4-FFF2-40B4-BE49-F238E27FC236}">
                <a16:creationId xmlns:a16="http://schemas.microsoft.com/office/drawing/2014/main" id="{C8DC93E8-1830-9B47-81BE-91D109431045}"/>
              </a:ext>
            </a:extLst>
          </p:cNvPr>
          <p:cNvSpPr/>
          <p:nvPr/>
        </p:nvSpPr>
        <p:spPr>
          <a:xfrm>
            <a:off x="4613366"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1</a:t>
            </a:r>
          </a:p>
        </p:txBody>
      </p:sp>
      <p:sp>
        <p:nvSpPr>
          <p:cNvPr id="16" name="Rectangle 15">
            <a:extLst>
              <a:ext uri="{FF2B5EF4-FFF2-40B4-BE49-F238E27FC236}">
                <a16:creationId xmlns:a16="http://schemas.microsoft.com/office/drawing/2014/main" id="{FEA723E8-B3D9-4647-A5A3-38146D9C7912}"/>
              </a:ext>
            </a:extLst>
          </p:cNvPr>
          <p:cNvSpPr/>
          <p:nvPr/>
        </p:nvSpPr>
        <p:spPr>
          <a:xfrm>
            <a:off x="5257800"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0</a:t>
            </a:r>
          </a:p>
        </p:txBody>
      </p:sp>
      <p:sp>
        <p:nvSpPr>
          <p:cNvPr id="17" name="TextBox 16">
            <a:extLst>
              <a:ext uri="{FF2B5EF4-FFF2-40B4-BE49-F238E27FC236}">
                <a16:creationId xmlns:a16="http://schemas.microsoft.com/office/drawing/2014/main" id="{846A5D60-A442-DC42-8F8B-1364953AF050}"/>
              </a:ext>
            </a:extLst>
          </p:cNvPr>
          <p:cNvSpPr txBox="1"/>
          <p:nvPr/>
        </p:nvSpPr>
        <p:spPr>
          <a:xfrm>
            <a:off x="953240" y="4812784"/>
            <a:ext cx="526106" cy="369332"/>
          </a:xfrm>
          <a:prstGeom prst="rect">
            <a:avLst/>
          </a:prstGeom>
          <a:noFill/>
        </p:spPr>
        <p:txBody>
          <a:bodyPr wrap="none" rtlCol="0">
            <a:spAutoFit/>
          </a:bodyPr>
          <a:lstStyle/>
          <a:p>
            <a:pPr algn="r"/>
            <a:r>
              <a:rPr lang="en-US" dirty="0"/>
              <a:t>bits</a:t>
            </a:r>
          </a:p>
        </p:txBody>
      </p:sp>
      <p:sp>
        <p:nvSpPr>
          <p:cNvPr id="18" name="TextBox 17">
            <a:extLst>
              <a:ext uri="{FF2B5EF4-FFF2-40B4-BE49-F238E27FC236}">
                <a16:creationId xmlns:a16="http://schemas.microsoft.com/office/drawing/2014/main" id="{296D7934-3C86-8143-8043-771F29FEFF87}"/>
              </a:ext>
            </a:extLst>
          </p:cNvPr>
          <p:cNvSpPr txBox="1"/>
          <p:nvPr/>
        </p:nvSpPr>
        <p:spPr>
          <a:xfrm>
            <a:off x="657646" y="5457218"/>
            <a:ext cx="821700" cy="369332"/>
          </a:xfrm>
          <a:prstGeom prst="rect">
            <a:avLst/>
          </a:prstGeom>
          <a:noFill/>
        </p:spPr>
        <p:txBody>
          <a:bodyPr wrap="none" rtlCol="0">
            <a:spAutoFit/>
          </a:bodyPr>
          <a:lstStyle/>
          <a:p>
            <a:pPr algn="r"/>
            <a:r>
              <a:rPr lang="en-US" dirty="0"/>
              <a:t>weight</a:t>
            </a:r>
          </a:p>
        </p:txBody>
      </p:sp>
      <p:sp>
        <p:nvSpPr>
          <p:cNvPr id="19" name="Rectangle 18">
            <a:extLst>
              <a:ext uri="{FF2B5EF4-FFF2-40B4-BE49-F238E27FC236}">
                <a16:creationId xmlns:a16="http://schemas.microsoft.com/office/drawing/2014/main" id="{D50FC5A1-F841-414B-8559-7FF52F38399E}"/>
              </a:ext>
            </a:extLst>
          </p:cNvPr>
          <p:cNvSpPr/>
          <p:nvPr/>
        </p:nvSpPr>
        <p:spPr>
          <a:xfrm>
            <a:off x="1593670"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2</a:t>
            </a:r>
            <a:r>
              <a:rPr lang="en-US" sz="2800" b="1" baseline="30000" dirty="0">
                <a:solidFill>
                  <a:srgbClr val="002060"/>
                </a:solidFill>
              </a:rPr>
              <a:t>j</a:t>
            </a:r>
          </a:p>
        </p:txBody>
      </p:sp>
      <p:sp>
        <p:nvSpPr>
          <p:cNvPr id="20" name="Rectangle 19">
            <a:extLst>
              <a:ext uri="{FF2B5EF4-FFF2-40B4-BE49-F238E27FC236}">
                <a16:creationId xmlns:a16="http://schemas.microsoft.com/office/drawing/2014/main" id="{DBE98E89-FA61-CD45-8BC3-44B235E15BAD}"/>
              </a:ext>
            </a:extLst>
          </p:cNvPr>
          <p:cNvSpPr/>
          <p:nvPr/>
        </p:nvSpPr>
        <p:spPr>
          <a:xfrm>
            <a:off x="2238104"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2</a:t>
            </a:r>
            <a:r>
              <a:rPr lang="en-US" sz="2800" b="1" baseline="30000" dirty="0">
                <a:solidFill>
                  <a:srgbClr val="002060"/>
                </a:solidFill>
              </a:rPr>
              <a:t>j-1</a:t>
            </a:r>
          </a:p>
        </p:txBody>
      </p:sp>
      <p:sp>
        <p:nvSpPr>
          <p:cNvPr id="21" name="Rectangle 20">
            <a:extLst>
              <a:ext uri="{FF2B5EF4-FFF2-40B4-BE49-F238E27FC236}">
                <a16:creationId xmlns:a16="http://schemas.microsoft.com/office/drawing/2014/main" id="{4ACEA0F9-C2D0-1240-BB1F-C9C1ECBA963D}"/>
              </a:ext>
            </a:extLst>
          </p:cNvPr>
          <p:cNvSpPr/>
          <p:nvPr/>
        </p:nvSpPr>
        <p:spPr>
          <a:xfrm>
            <a:off x="2886542" y="5319667"/>
            <a:ext cx="1078386"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002060"/>
                </a:solidFill>
              </a:rPr>
              <a:t>. . .</a:t>
            </a:r>
          </a:p>
          <a:p>
            <a:pPr algn="ctr"/>
            <a:endParaRPr lang="en-US" sz="2800" b="1" baseline="-25000" dirty="0">
              <a:solidFill>
                <a:srgbClr val="002060"/>
              </a:solidFill>
            </a:endParaRPr>
          </a:p>
        </p:txBody>
      </p:sp>
      <p:sp>
        <p:nvSpPr>
          <p:cNvPr id="22" name="Rectangle 21">
            <a:extLst>
              <a:ext uri="{FF2B5EF4-FFF2-40B4-BE49-F238E27FC236}">
                <a16:creationId xmlns:a16="http://schemas.microsoft.com/office/drawing/2014/main" id="{7980DFEC-69A7-2343-B1D2-468DE657F732}"/>
              </a:ext>
            </a:extLst>
          </p:cNvPr>
          <p:cNvSpPr/>
          <p:nvPr/>
        </p:nvSpPr>
        <p:spPr>
          <a:xfrm>
            <a:off x="3964928"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4</a:t>
            </a:r>
            <a:endParaRPr lang="en-US" sz="2800" b="1" baseline="30000" dirty="0">
              <a:solidFill>
                <a:srgbClr val="002060"/>
              </a:solidFill>
            </a:endParaRPr>
          </a:p>
        </p:txBody>
      </p:sp>
      <p:sp>
        <p:nvSpPr>
          <p:cNvPr id="23" name="Rectangle 22">
            <a:extLst>
              <a:ext uri="{FF2B5EF4-FFF2-40B4-BE49-F238E27FC236}">
                <a16:creationId xmlns:a16="http://schemas.microsoft.com/office/drawing/2014/main" id="{6B119F60-216E-CA45-8E39-8E09FCF98D42}"/>
              </a:ext>
            </a:extLst>
          </p:cNvPr>
          <p:cNvSpPr/>
          <p:nvPr/>
        </p:nvSpPr>
        <p:spPr>
          <a:xfrm>
            <a:off x="4609362"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2</a:t>
            </a:r>
            <a:endParaRPr lang="en-US" sz="2800" b="1" baseline="-25000" dirty="0">
              <a:solidFill>
                <a:srgbClr val="002060"/>
              </a:solidFill>
            </a:endParaRPr>
          </a:p>
        </p:txBody>
      </p:sp>
      <p:sp>
        <p:nvSpPr>
          <p:cNvPr id="24" name="Rectangle 23">
            <a:extLst>
              <a:ext uri="{FF2B5EF4-FFF2-40B4-BE49-F238E27FC236}">
                <a16:creationId xmlns:a16="http://schemas.microsoft.com/office/drawing/2014/main" id="{CC942657-1BD1-1143-B62F-AD2783961006}"/>
              </a:ext>
            </a:extLst>
          </p:cNvPr>
          <p:cNvSpPr/>
          <p:nvPr/>
        </p:nvSpPr>
        <p:spPr>
          <a:xfrm>
            <a:off x="5253796"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1</a:t>
            </a:r>
            <a:endParaRPr lang="en-US" sz="2800" b="1" baseline="-25000" dirty="0">
              <a:solidFill>
                <a:srgbClr val="002060"/>
              </a:solidFill>
            </a:endParaRPr>
          </a:p>
        </p:txBody>
      </p:sp>
    </p:spTree>
    <p:extLst>
      <p:ext uri="{BB962C8B-B14F-4D97-AF65-F5344CB8AC3E}">
        <p14:creationId xmlns:p14="http://schemas.microsoft.com/office/powerpoint/2010/main" val="163640314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Rounding:</a:t>
            </a:r>
            <a:br>
              <a:rPr lang="en-US" dirty="0"/>
            </a:br>
            <a:r>
              <a:rPr lang="en-US" dirty="0"/>
              <a:t>Approaches to Rounding</a:t>
            </a:r>
          </a:p>
        </p:txBody>
      </p:sp>
      <p:sp>
        <p:nvSpPr>
          <p:cNvPr id="8" name="Content Placeholder 7">
            <a:extLst>
              <a:ext uri="{FF2B5EF4-FFF2-40B4-BE49-F238E27FC236}">
                <a16:creationId xmlns:a16="http://schemas.microsoft.com/office/drawing/2014/main" id="{5575DF83-9915-6940-ABED-CADB73ED0F43}"/>
              </a:ext>
            </a:extLst>
          </p:cNvPr>
          <p:cNvSpPr>
            <a:spLocks noGrp="1"/>
          </p:cNvSpPr>
          <p:nvPr>
            <p:ph idx="1"/>
          </p:nvPr>
        </p:nvSpPr>
        <p:spPr>
          <a:xfrm>
            <a:off x="838199" y="1825625"/>
            <a:ext cx="10515601" cy="4351338"/>
          </a:xfrm>
        </p:spPr>
        <p:txBody>
          <a:bodyPr/>
          <a:lstStyle/>
          <a:p>
            <a:r>
              <a:rPr lang="en-US" dirty="0"/>
              <a:t>Typical for real numbers: round </a:t>
            </a:r>
            <a:r>
              <a:rPr lang="en-US" i="1" dirty="0"/>
              <a:t>x</a:t>
            </a:r>
            <a:r>
              <a:rPr lang="en-US" dirty="0"/>
              <a:t> to nearest </a:t>
            </a:r>
            <a:r>
              <a:rPr lang="en-US" i="1" dirty="0"/>
              <a:t>x</a:t>
            </a:r>
            <a:r>
              <a:rPr lang="en-US" dirty="0"/>
              <a:t>'</a:t>
            </a:r>
          </a:p>
          <a:p>
            <a:pPr lvl="1"/>
            <a:r>
              <a:rPr lang="en-US" dirty="0"/>
              <a:t>What if </a:t>
            </a:r>
            <a:r>
              <a:rPr lang="en-US" i="1" dirty="0"/>
              <a:t>x</a:t>
            </a:r>
            <a:r>
              <a:rPr lang="en-US" dirty="0"/>
              <a:t> is exactly halfway between </a:t>
            </a:r>
            <a:r>
              <a:rPr lang="en-US" i="1" dirty="0"/>
              <a:t>x</a:t>
            </a:r>
            <a:r>
              <a:rPr lang="en-US" baseline="30000" dirty="0"/>
              <a:t>-</a:t>
            </a:r>
            <a:r>
              <a:rPr lang="en-US" dirty="0"/>
              <a:t> and </a:t>
            </a:r>
            <a:r>
              <a:rPr lang="en-US" i="1" dirty="0"/>
              <a:t>x</a:t>
            </a:r>
            <a:r>
              <a:rPr lang="en-US" baseline="30000" dirty="0"/>
              <a:t>+</a:t>
            </a:r>
            <a:r>
              <a:rPr lang="en-US" dirty="0"/>
              <a:t>?</a:t>
            </a:r>
          </a:p>
          <a:p>
            <a:endParaRPr lang="en-US" dirty="0"/>
          </a:p>
          <a:p>
            <a:r>
              <a:rPr lang="en-US" dirty="0"/>
              <a:t>Integer types: always round toward zero</a:t>
            </a:r>
          </a:p>
          <a:p>
            <a:pPr lvl="1"/>
            <a:r>
              <a:rPr lang="en-US" dirty="0"/>
              <a:t>1.9999999 rounds to 1</a:t>
            </a:r>
          </a:p>
          <a:p>
            <a:endParaRPr lang="en-US" dirty="0"/>
          </a:p>
          <a:p>
            <a:r>
              <a:rPr lang="en-US" dirty="0"/>
              <a:t>FP types: four rounding modes</a:t>
            </a:r>
          </a:p>
          <a:p>
            <a:endParaRPr lang="en-US" dirty="0"/>
          </a:p>
          <a:p>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40</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6699224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dissolve">
                                      <p:cBhvr>
                                        <p:cTn id="10" dur="500"/>
                                        <p:tgtEl>
                                          <p:spTgt spid="8">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animEffect transition="in" filter="dissolve">
                                      <p:cBhvr>
                                        <p:cTn id="15" dur="500"/>
                                        <p:tgtEl>
                                          <p:spTgt spid="8">
                                            <p:txEl>
                                              <p:pRg st="3" end="3"/>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8">
                                            <p:txEl>
                                              <p:pRg st="4" end="4"/>
                                            </p:txEl>
                                          </p:spTgt>
                                        </p:tgtEl>
                                        <p:attrNameLst>
                                          <p:attrName>style.visibility</p:attrName>
                                        </p:attrNameLst>
                                      </p:cBhvr>
                                      <p:to>
                                        <p:strVal val="visible"/>
                                      </p:to>
                                    </p:set>
                                    <p:animEffect transition="in" filter="dissolve">
                                      <p:cBhvr>
                                        <p:cTn id="18" dur="500"/>
                                        <p:tgtEl>
                                          <p:spTgt spid="8">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8">
                                            <p:txEl>
                                              <p:pRg st="6" end="6"/>
                                            </p:txEl>
                                          </p:spTgt>
                                        </p:tgtEl>
                                        <p:attrNameLst>
                                          <p:attrName>style.visibility</p:attrName>
                                        </p:attrNameLst>
                                      </p:cBhvr>
                                      <p:to>
                                        <p:strVal val="visible"/>
                                      </p:to>
                                    </p:set>
                                    <p:animEffect transition="in" filter="dissolve">
                                      <p:cBhvr>
                                        <p:cTn id="23" dur="500"/>
                                        <p:tgtEl>
                                          <p:spTgt spid="8">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Rounding:</a:t>
            </a:r>
            <a:br>
              <a:rPr lang="en-US" dirty="0"/>
            </a:br>
            <a:r>
              <a:rPr lang="en-US" dirty="0"/>
              <a:t>IEEE 754 Rounding Modes</a:t>
            </a:r>
          </a:p>
        </p:txBody>
      </p:sp>
      <p:sp>
        <p:nvSpPr>
          <p:cNvPr id="8" name="Content Placeholder 7">
            <a:extLst>
              <a:ext uri="{FF2B5EF4-FFF2-40B4-BE49-F238E27FC236}">
                <a16:creationId xmlns:a16="http://schemas.microsoft.com/office/drawing/2014/main" id="{D4C32937-2C98-C844-8E51-1E712ED1699C}"/>
              </a:ext>
            </a:extLst>
          </p:cNvPr>
          <p:cNvSpPr>
            <a:spLocks noGrp="1"/>
          </p:cNvSpPr>
          <p:nvPr>
            <p:ph idx="1"/>
          </p:nvPr>
        </p:nvSpPr>
        <p:spPr/>
        <p:txBody>
          <a:bodyPr/>
          <a:lstStyle/>
          <a:p>
            <a:r>
              <a:rPr lang="en-US" dirty="0"/>
              <a:t>Four rounding modes</a:t>
            </a:r>
          </a:p>
          <a:p>
            <a:endParaRPr lang="en-US" dirty="0"/>
          </a:p>
          <a:p>
            <a:r>
              <a:rPr lang="en-US" dirty="0"/>
              <a:t>Examples with decimal: round to one decimal place (nearest tenth)</a:t>
            </a:r>
          </a:p>
          <a:p>
            <a:pPr marL="0" indent="0">
              <a:buNone/>
              <a:tabLst>
                <a:tab pos="4106863" algn="dec"/>
                <a:tab pos="5251450" algn="dec"/>
                <a:tab pos="6394450" algn="dec"/>
                <a:tab pos="7539038" algn="dec"/>
                <a:tab pos="8626475" algn="dec"/>
              </a:tabLst>
            </a:pPr>
            <a:r>
              <a:rPr lang="en-US" dirty="0"/>
              <a:t>                            raw value	1.34	1.36	1.35	1.45	-1.35</a:t>
            </a:r>
          </a:p>
          <a:p>
            <a:pPr marL="0" indent="0">
              <a:buNone/>
              <a:tabLst>
                <a:tab pos="4106863" algn="dec"/>
                <a:tab pos="5251450" algn="dec"/>
                <a:tab pos="6394450" algn="dec"/>
                <a:tab pos="7539038" algn="dec"/>
                <a:tab pos="8626475" algn="dec"/>
              </a:tabLst>
            </a:pPr>
            <a:r>
              <a:rPr lang="en-US" dirty="0"/>
              <a:t>Nearest even (default)	1.3	1.4	1.4	1.4	-1.4</a:t>
            </a:r>
          </a:p>
          <a:p>
            <a:pPr marL="0" indent="0">
              <a:buNone/>
              <a:tabLst>
                <a:tab pos="4106863" algn="dec"/>
                <a:tab pos="5251450" algn="dec"/>
                <a:tab pos="6394450" algn="dec"/>
                <a:tab pos="7539038" algn="dec"/>
                <a:tab pos="8626475" algn="dec"/>
              </a:tabLst>
            </a:pPr>
            <a:r>
              <a:rPr lang="en-US" dirty="0"/>
              <a:t>Toward zero	1.3	1.3	1.3	1.4	-1.3</a:t>
            </a:r>
          </a:p>
          <a:p>
            <a:pPr marL="0" indent="0">
              <a:buNone/>
              <a:tabLst>
                <a:tab pos="4106863" algn="dec"/>
                <a:tab pos="5251450" algn="dec"/>
                <a:tab pos="6394450" algn="dec"/>
                <a:tab pos="7539038" algn="dec"/>
                <a:tab pos="8626475" algn="dec"/>
              </a:tabLst>
            </a:pPr>
            <a:r>
              <a:rPr lang="en-US" dirty="0"/>
              <a:t>Up (toward +∞)	1.4	1.4	1.4	1.5	-1.3</a:t>
            </a:r>
          </a:p>
          <a:p>
            <a:pPr marL="0" indent="0">
              <a:buNone/>
              <a:tabLst>
                <a:tab pos="4106863" algn="dec"/>
                <a:tab pos="5251450" algn="dec"/>
                <a:tab pos="6394450" algn="dec"/>
                <a:tab pos="7539038" algn="dec"/>
                <a:tab pos="8626475" algn="dec"/>
              </a:tabLst>
            </a:pPr>
            <a:r>
              <a:rPr lang="en-US" dirty="0"/>
              <a:t>Down (toward -∞)	1.3	1.3	1.3	1.4	-1.4</a:t>
            </a:r>
          </a:p>
          <a:p>
            <a:pPr marL="0" indent="0">
              <a:buNone/>
            </a:pP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41</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41889187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8">
                                            <p:txEl>
                                              <p:pRg st="2" end="2"/>
                                            </p:txEl>
                                          </p:spTgt>
                                        </p:tgtEl>
                                        <p:attrNameLst>
                                          <p:attrName>style.visibility</p:attrName>
                                        </p:attrNameLst>
                                      </p:cBhvr>
                                      <p:to>
                                        <p:strVal val="visible"/>
                                      </p:to>
                                    </p:set>
                                    <p:animEffect transition="in" filter="dissolve">
                                      <p:cBhvr>
                                        <p:cTn id="10" dur="500"/>
                                        <p:tgtEl>
                                          <p:spTgt spid="8">
                                            <p:txEl>
                                              <p:pRg st="2" end="2"/>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8">
                                            <p:txEl>
                                              <p:pRg st="3" end="3"/>
                                            </p:txEl>
                                          </p:spTgt>
                                        </p:tgtEl>
                                        <p:attrNameLst>
                                          <p:attrName>style.visibility</p:attrName>
                                        </p:attrNameLst>
                                      </p:cBhvr>
                                      <p:to>
                                        <p:strVal val="visible"/>
                                      </p:to>
                                    </p:set>
                                    <p:animEffect transition="in" filter="dissolve">
                                      <p:cBhvr>
                                        <p:cTn id="13" dur="500"/>
                                        <p:tgtEl>
                                          <p:spTgt spid="8">
                                            <p:txEl>
                                              <p:pRg st="3" end="3"/>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8">
                                            <p:txEl>
                                              <p:pRg st="4" end="4"/>
                                            </p:txEl>
                                          </p:spTgt>
                                        </p:tgtEl>
                                        <p:attrNameLst>
                                          <p:attrName>style.visibility</p:attrName>
                                        </p:attrNameLst>
                                      </p:cBhvr>
                                      <p:to>
                                        <p:strVal val="visible"/>
                                      </p:to>
                                    </p:set>
                                    <p:animEffect transition="in" filter="dissolve">
                                      <p:cBhvr>
                                        <p:cTn id="18" dur="500"/>
                                        <p:tgtEl>
                                          <p:spTgt spid="8">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8">
                                            <p:txEl>
                                              <p:pRg st="5" end="5"/>
                                            </p:txEl>
                                          </p:spTgt>
                                        </p:tgtEl>
                                        <p:attrNameLst>
                                          <p:attrName>style.visibility</p:attrName>
                                        </p:attrNameLst>
                                      </p:cBhvr>
                                      <p:to>
                                        <p:strVal val="visible"/>
                                      </p:to>
                                    </p:set>
                                    <p:animEffect transition="in" filter="dissolve">
                                      <p:cBhvr>
                                        <p:cTn id="23" dur="500"/>
                                        <p:tgtEl>
                                          <p:spTgt spid="8">
                                            <p:txEl>
                                              <p:pRg st="5" end="5"/>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9" presetClass="entr" presetSubtype="0" fill="hold" grpId="0" nodeType="clickEffect">
                                  <p:stCondLst>
                                    <p:cond delay="0"/>
                                  </p:stCondLst>
                                  <p:childTnLst>
                                    <p:set>
                                      <p:cBhvr>
                                        <p:cTn id="27" dur="1" fill="hold">
                                          <p:stCondLst>
                                            <p:cond delay="0"/>
                                          </p:stCondLst>
                                        </p:cTn>
                                        <p:tgtEl>
                                          <p:spTgt spid="8">
                                            <p:txEl>
                                              <p:pRg st="6" end="6"/>
                                            </p:txEl>
                                          </p:spTgt>
                                        </p:tgtEl>
                                        <p:attrNameLst>
                                          <p:attrName>style.visibility</p:attrName>
                                        </p:attrNameLst>
                                      </p:cBhvr>
                                      <p:to>
                                        <p:strVal val="visible"/>
                                      </p:to>
                                    </p:set>
                                    <p:animEffect transition="in" filter="dissolve">
                                      <p:cBhvr>
                                        <p:cTn id="28" dur="500"/>
                                        <p:tgtEl>
                                          <p:spTgt spid="8">
                                            <p:txEl>
                                              <p:pRg st="6" end="6"/>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9" presetClass="entr" presetSubtype="0" fill="hold" grpId="0" nodeType="clickEffect">
                                  <p:stCondLst>
                                    <p:cond delay="0"/>
                                  </p:stCondLst>
                                  <p:childTnLst>
                                    <p:set>
                                      <p:cBhvr>
                                        <p:cTn id="32" dur="1" fill="hold">
                                          <p:stCondLst>
                                            <p:cond delay="0"/>
                                          </p:stCondLst>
                                        </p:cTn>
                                        <p:tgtEl>
                                          <p:spTgt spid="8">
                                            <p:txEl>
                                              <p:pRg st="7" end="7"/>
                                            </p:txEl>
                                          </p:spTgt>
                                        </p:tgtEl>
                                        <p:attrNameLst>
                                          <p:attrName>style.visibility</p:attrName>
                                        </p:attrNameLst>
                                      </p:cBhvr>
                                      <p:to>
                                        <p:strVal val="visible"/>
                                      </p:to>
                                    </p:set>
                                    <p:animEffect transition="in" filter="dissolve">
                                      <p:cBhvr>
                                        <p:cTn id="33" dur="500"/>
                                        <p:tgtEl>
                                          <p:spTgt spid="8">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Rounding:</a:t>
            </a:r>
            <a:br>
              <a:rPr lang="en-US" dirty="0"/>
            </a:br>
            <a:r>
              <a:rPr lang="en-US" dirty="0"/>
              <a:t>To Nearest Even</a:t>
            </a:r>
          </a:p>
        </p:txBody>
      </p:sp>
      <p:sp>
        <p:nvSpPr>
          <p:cNvPr id="8" name="Content Placeholder 7">
            <a:extLst>
              <a:ext uri="{FF2B5EF4-FFF2-40B4-BE49-F238E27FC236}">
                <a16:creationId xmlns:a16="http://schemas.microsoft.com/office/drawing/2014/main" id="{CDFBD6A6-0F17-4443-A4AC-83F49BD5DCF9}"/>
              </a:ext>
            </a:extLst>
          </p:cNvPr>
          <p:cNvSpPr>
            <a:spLocks noGrp="1"/>
          </p:cNvSpPr>
          <p:nvPr>
            <p:ph idx="1"/>
          </p:nvPr>
        </p:nvSpPr>
        <p:spPr>
          <a:xfrm>
            <a:off x="838199" y="1825625"/>
            <a:ext cx="11199471" cy="4667250"/>
          </a:xfrm>
        </p:spPr>
        <p:txBody>
          <a:bodyPr/>
          <a:lstStyle/>
          <a:p>
            <a:r>
              <a:rPr lang="en-US" dirty="0"/>
              <a:t>Other modes have statistical biases</a:t>
            </a:r>
          </a:p>
          <a:p>
            <a:r>
              <a:rPr lang="en-US" dirty="0"/>
              <a:t>Only mode available without invoking assembly code</a:t>
            </a:r>
          </a:p>
          <a:p>
            <a:r>
              <a:rPr lang="en-US" dirty="0"/>
              <a:t>Round such that least significant digit is even</a:t>
            </a:r>
          </a:p>
          <a:p>
            <a:r>
              <a:rPr lang="en-US" dirty="0"/>
              <a:t>More decimal examples: round to two decimal places (nearest hundredth)</a:t>
            </a:r>
          </a:p>
          <a:p>
            <a:pPr marL="0" indent="0">
              <a:buNone/>
              <a:tabLst>
                <a:tab pos="903288" algn="dec"/>
                <a:tab pos="3190875" algn="dec"/>
                <a:tab pos="4106863" algn="l"/>
              </a:tabLst>
            </a:pPr>
            <a:r>
              <a:rPr lang="en-US" dirty="0"/>
              <a:t>	2.34</a:t>
            </a:r>
            <a:r>
              <a:rPr lang="en-US" dirty="0">
                <a:solidFill>
                  <a:srgbClr val="FF0000"/>
                </a:solidFill>
              </a:rPr>
              <a:t>51234</a:t>
            </a:r>
            <a:r>
              <a:rPr lang="en-US" dirty="0"/>
              <a:t>	2.35	more than halfway: round up</a:t>
            </a:r>
          </a:p>
          <a:p>
            <a:pPr marL="0" indent="0">
              <a:buNone/>
              <a:tabLst>
                <a:tab pos="903288" algn="dec"/>
                <a:tab pos="3190875" algn="dec"/>
                <a:tab pos="4106863" algn="l"/>
              </a:tabLst>
            </a:pPr>
            <a:r>
              <a:rPr lang="en-US" dirty="0"/>
              <a:t>	2.34</a:t>
            </a:r>
            <a:r>
              <a:rPr lang="en-US" dirty="0">
                <a:solidFill>
                  <a:srgbClr val="FF0000"/>
                </a:solidFill>
              </a:rPr>
              <a:t>43219</a:t>
            </a:r>
            <a:r>
              <a:rPr lang="en-US" dirty="0"/>
              <a:t>	2.34	less than halfway: round down</a:t>
            </a:r>
          </a:p>
          <a:p>
            <a:pPr marL="0" indent="0">
              <a:buNone/>
              <a:tabLst>
                <a:tab pos="903288" algn="dec"/>
                <a:tab pos="3190875" algn="dec"/>
                <a:tab pos="4106863" algn="l"/>
              </a:tabLst>
            </a:pPr>
            <a:r>
              <a:rPr lang="en-US" dirty="0"/>
              <a:t>	2.34</a:t>
            </a:r>
            <a:r>
              <a:rPr lang="en-US" dirty="0">
                <a:solidFill>
                  <a:srgbClr val="FF0000"/>
                </a:solidFill>
              </a:rPr>
              <a:t>50000</a:t>
            </a:r>
            <a:r>
              <a:rPr lang="en-US" dirty="0"/>
              <a:t>	2.34	halfway: round to nearest even (down)</a:t>
            </a:r>
          </a:p>
          <a:p>
            <a:pPr marL="0" indent="0">
              <a:buNone/>
              <a:tabLst>
                <a:tab pos="903288" algn="dec"/>
                <a:tab pos="3190875" algn="dec"/>
                <a:tab pos="4106863" algn="l"/>
              </a:tabLst>
            </a:pPr>
            <a:r>
              <a:rPr lang="en-US" dirty="0"/>
              <a:t>	2.35</a:t>
            </a:r>
            <a:r>
              <a:rPr lang="en-US" dirty="0">
                <a:solidFill>
                  <a:srgbClr val="FF0000"/>
                </a:solidFill>
              </a:rPr>
              <a:t>50000</a:t>
            </a:r>
            <a:r>
              <a:rPr lang="en-US" dirty="0"/>
              <a:t>	2.36	halfway: round to nearest even (up)</a:t>
            </a:r>
          </a:p>
          <a:p>
            <a:pPr marL="0" indent="0">
              <a:buNone/>
              <a:tabLst>
                <a:tab pos="903288" algn="dec"/>
                <a:tab pos="3190875" algn="dec"/>
                <a:tab pos="4106863" algn="l"/>
              </a:tabLst>
            </a:pPr>
            <a:r>
              <a:rPr lang="en-US" dirty="0"/>
              <a:t>	2.29</a:t>
            </a:r>
            <a:r>
              <a:rPr lang="en-US" dirty="0">
                <a:solidFill>
                  <a:srgbClr val="FF0000"/>
                </a:solidFill>
              </a:rPr>
              <a:t>50000</a:t>
            </a:r>
            <a:r>
              <a:rPr lang="en-US" dirty="0"/>
              <a:t>	2.30	halfway: round to nearest even (up)</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42</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9789768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dissolv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dissolv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dissolv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dissolv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dissolv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dissolv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grpId="0" nodeType="clickEffect">
                                  <p:stCondLst>
                                    <p:cond delay="0"/>
                                  </p:stCondLst>
                                  <p:childTnLst>
                                    <p:set>
                                      <p:cBhvr>
                                        <p:cTn id="41" dur="1" fill="hold">
                                          <p:stCondLst>
                                            <p:cond delay="0"/>
                                          </p:stCondLst>
                                        </p:cTn>
                                        <p:tgtEl>
                                          <p:spTgt spid="8">
                                            <p:txEl>
                                              <p:pRg st="7" end="7"/>
                                            </p:txEl>
                                          </p:spTgt>
                                        </p:tgtEl>
                                        <p:attrNameLst>
                                          <p:attrName>style.visibility</p:attrName>
                                        </p:attrNameLst>
                                      </p:cBhvr>
                                      <p:to>
                                        <p:strVal val="visible"/>
                                      </p:to>
                                    </p:set>
                                    <p:animEffect transition="in" filter="dissolve">
                                      <p:cBhvr>
                                        <p:cTn id="42" dur="500"/>
                                        <p:tgtEl>
                                          <p:spTgt spid="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9" presetClass="entr" presetSubtype="0" fill="hold" grpId="0" nodeType="clickEffect">
                                  <p:stCondLst>
                                    <p:cond delay="0"/>
                                  </p:stCondLst>
                                  <p:childTnLst>
                                    <p:set>
                                      <p:cBhvr>
                                        <p:cTn id="46" dur="1" fill="hold">
                                          <p:stCondLst>
                                            <p:cond delay="0"/>
                                          </p:stCondLst>
                                        </p:cTn>
                                        <p:tgtEl>
                                          <p:spTgt spid="8">
                                            <p:txEl>
                                              <p:pRg st="8" end="8"/>
                                            </p:txEl>
                                          </p:spTgt>
                                        </p:tgtEl>
                                        <p:attrNameLst>
                                          <p:attrName>style.visibility</p:attrName>
                                        </p:attrNameLst>
                                      </p:cBhvr>
                                      <p:to>
                                        <p:strVal val="visible"/>
                                      </p:to>
                                    </p:set>
                                    <p:animEffect transition="in" filter="dissolve">
                                      <p:cBhvr>
                                        <p:cTn id="47" dur="500"/>
                                        <p:tgtEl>
                                          <p:spTgt spid="8">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Rounding:</a:t>
            </a:r>
            <a:br>
              <a:rPr lang="en-US" dirty="0"/>
            </a:br>
            <a:r>
              <a:rPr lang="en-US" dirty="0"/>
              <a:t>To Nearest Even, in Binary</a:t>
            </a:r>
          </a:p>
        </p:txBody>
      </p:sp>
      <p:sp>
        <p:nvSpPr>
          <p:cNvPr id="8" name="Content Placeholder 7">
            <a:extLst>
              <a:ext uri="{FF2B5EF4-FFF2-40B4-BE49-F238E27FC236}">
                <a16:creationId xmlns:a16="http://schemas.microsoft.com/office/drawing/2014/main" id="{2BD81827-0EA6-CE45-9B1F-D86134BFBE64}"/>
              </a:ext>
            </a:extLst>
          </p:cNvPr>
          <p:cNvSpPr>
            <a:spLocks noGrp="1"/>
          </p:cNvSpPr>
          <p:nvPr>
            <p:ph idx="1"/>
          </p:nvPr>
        </p:nvSpPr>
        <p:spPr>
          <a:xfrm>
            <a:off x="838200" y="1825625"/>
            <a:ext cx="10515600" cy="4667250"/>
          </a:xfrm>
        </p:spPr>
        <p:txBody>
          <a:bodyPr>
            <a:normAutofit/>
          </a:bodyPr>
          <a:lstStyle/>
          <a:p>
            <a:r>
              <a:rPr lang="en-US" dirty="0"/>
              <a:t>Recall: integers are even if and only if LSB is 0</a:t>
            </a:r>
          </a:p>
          <a:p>
            <a:endParaRPr lang="en-US" dirty="0"/>
          </a:p>
          <a:p>
            <a:r>
              <a:rPr lang="en-US" dirty="0"/>
              <a:t>Binary fractional numbers</a:t>
            </a:r>
          </a:p>
          <a:p>
            <a:pPr lvl="1"/>
            <a:r>
              <a:rPr lang="en-US" dirty="0"/>
              <a:t>“Even” </a:t>
            </a:r>
            <a:r>
              <a:rPr lang="en-US" dirty="0">
                <a:sym typeface="Wingdings" pitchFamily="2" charset="2"/>
              </a:rPr>
              <a:t> LSB is 0</a:t>
            </a:r>
          </a:p>
          <a:p>
            <a:pPr lvl="1"/>
            <a:r>
              <a:rPr lang="en-US" dirty="0">
                <a:sym typeface="Wingdings" pitchFamily="2" charset="2"/>
              </a:rPr>
              <a:t>“Less than halfway”  bit to right of LSB is 0</a:t>
            </a:r>
          </a:p>
          <a:p>
            <a:pPr lvl="1"/>
            <a:r>
              <a:rPr lang="en-US" dirty="0">
                <a:sym typeface="Wingdings" pitchFamily="2" charset="2"/>
              </a:rPr>
              <a:t>“Halfway”  bits to right of LSB are 1000…00</a:t>
            </a:r>
          </a:p>
          <a:p>
            <a:pPr lvl="1"/>
            <a:r>
              <a:rPr lang="en-US" dirty="0">
                <a:sym typeface="Wingdings" pitchFamily="2" charset="2"/>
              </a:rPr>
              <a:t>“More than halfway”  bit to right of LSB is 1; OR(remaining bits) = 1</a:t>
            </a:r>
            <a:br>
              <a:rPr lang="en-US" dirty="0">
                <a:sym typeface="Wingdings" pitchFamily="2" charset="2"/>
              </a:rPr>
            </a:br>
            <a:endParaRPr lang="en-US" dirty="0">
              <a:sym typeface="Wingdings" pitchFamily="2" charset="2"/>
            </a:endParaRPr>
          </a:p>
          <a:p>
            <a:r>
              <a:rPr lang="en-US" u="sng" dirty="0">
                <a:sym typeface="Wingdings" pitchFamily="2" charset="2"/>
              </a:rPr>
              <a:t>When halfway, round such that LSB is 0</a:t>
            </a:r>
            <a:endParaRPr lang="en-US" u="sng"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43</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5592640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xEl>
                                              <p:pRg st="2" end="2"/>
                                            </p:txEl>
                                          </p:spTgt>
                                        </p:tgtEl>
                                        <p:attrNameLst>
                                          <p:attrName>style.visibility</p:attrName>
                                        </p:attrNameLst>
                                      </p:cBhvr>
                                      <p:to>
                                        <p:strVal val="visible"/>
                                      </p:to>
                                    </p:set>
                                    <p:animEffect transition="in" filter="dissolve">
                                      <p:cBhvr>
                                        <p:cTn id="12" dur="500"/>
                                        <p:tgtEl>
                                          <p:spTgt spid="8">
                                            <p:txEl>
                                              <p:pRg st="2" end="2"/>
                                            </p:txEl>
                                          </p:spTgt>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animEffect transition="in" filter="dissolve">
                                      <p:cBhvr>
                                        <p:cTn id="15" dur="500"/>
                                        <p:tgtEl>
                                          <p:spTgt spid="8">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8">
                                            <p:txEl>
                                              <p:pRg st="4" end="4"/>
                                            </p:txEl>
                                          </p:spTgt>
                                        </p:tgtEl>
                                        <p:attrNameLst>
                                          <p:attrName>style.visibility</p:attrName>
                                        </p:attrNameLst>
                                      </p:cBhvr>
                                      <p:to>
                                        <p:strVal val="visible"/>
                                      </p:to>
                                    </p:set>
                                    <p:animEffect transition="in" filter="dissolve">
                                      <p:cBhvr>
                                        <p:cTn id="20" dur="500"/>
                                        <p:tgtEl>
                                          <p:spTgt spid="8">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grpId="0" nodeType="clickEffect">
                                  <p:stCondLst>
                                    <p:cond delay="0"/>
                                  </p:stCondLst>
                                  <p:childTnLst>
                                    <p:set>
                                      <p:cBhvr>
                                        <p:cTn id="24" dur="1" fill="hold">
                                          <p:stCondLst>
                                            <p:cond delay="0"/>
                                          </p:stCondLst>
                                        </p:cTn>
                                        <p:tgtEl>
                                          <p:spTgt spid="8">
                                            <p:txEl>
                                              <p:pRg st="5" end="5"/>
                                            </p:txEl>
                                          </p:spTgt>
                                        </p:tgtEl>
                                        <p:attrNameLst>
                                          <p:attrName>style.visibility</p:attrName>
                                        </p:attrNameLst>
                                      </p:cBhvr>
                                      <p:to>
                                        <p:strVal val="visible"/>
                                      </p:to>
                                    </p:set>
                                    <p:animEffect transition="in" filter="dissolve">
                                      <p:cBhvr>
                                        <p:cTn id="25" dur="500"/>
                                        <p:tgtEl>
                                          <p:spTgt spid="8">
                                            <p:txEl>
                                              <p:pRg st="5" end="5"/>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ntr" presetSubtype="0" fill="hold" grpId="0" nodeType="clickEffect">
                                  <p:stCondLst>
                                    <p:cond delay="0"/>
                                  </p:stCondLst>
                                  <p:childTnLst>
                                    <p:set>
                                      <p:cBhvr>
                                        <p:cTn id="29" dur="1" fill="hold">
                                          <p:stCondLst>
                                            <p:cond delay="0"/>
                                          </p:stCondLst>
                                        </p:cTn>
                                        <p:tgtEl>
                                          <p:spTgt spid="8">
                                            <p:txEl>
                                              <p:pRg st="6" end="6"/>
                                            </p:txEl>
                                          </p:spTgt>
                                        </p:tgtEl>
                                        <p:attrNameLst>
                                          <p:attrName>style.visibility</p:attrName>
                                        </p:attrNameLst>
                                      </p:cBhvr>
                                      <p:to>
                                        <p:strVal val="visible"/>
                                      </p:to>
                                    </p:set>
                                    <p:animEffect transition="in" filter="dissolve">
                                      <p:cBhvr>
                                        <p:cTn id="30" dur="500"/>
                                        <p:tgtEl>
                                          <p:spTgt spid="8">
                                            <p:txEl>
                                              <p:pRg st="6" end="6"/>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9" presetClass="entr" presetSubtype="0" fill="hold" grpId="0" nodeType="clickEffect">
                                  <p:stCondLst>
                                    <p:cond delay="0"/>
                                  </p:stCondLst>
                                  <p:childTnLst>
                                    <p:set>
                                      <p:cBhvr>
                                        <p:cTn id="34" dur="1" fill="hold">
                                          <p:stCondLst>
                                            <p:cond delay="0"/>
                                          </p:stCondLst>
                                        </p:cTn>
                                        <p:tgtEl>
                                          <p:spTgt spid="8">
                                            <p:txEl>
                                              <p:pRg st="7" end="7"/>
                                            </p:txEl>
                                          </p:spTgt>
                                        </p:tgtEl>
                                        <p:attrNameLst>
                                          <p:attrName>style.visibility</p:attrName>
                                        </p:attrNameLst>
                                      </p:cBhvr>
                                      <p:to>
                                        <p:strVal val="visible"/>
                                      </p:to>
                                    </p:set>
                                    <p:animEffect transition="in" filter="dissolve">
                                      <p:cBhvr>
                                        <p:cTn id="35" dur="500"/>
                                        <p:tgtEl>
                                          <p:spTgt spid="8">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bldLvl="2"/>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Rounding:</a:t>
            </a:r>
            <a:br>
              <a:rPr lang="en-US" dirty="0"/>
            </a:br>
            <a:r>
              <a:rPr lang="en-US" dirty="0"/>
              <a:t>Binary examples</a:t>
            </a:r>
          </a:p>
        </p:txBody>
      </p:sp>
      <p:sp>
        <p:nvSpPr>
          <p:cNvPr id="8" name="Content Placeholder 7">
            <a:extLst>
              <a:ext uri="{FF2B5EF4-FFF2-40B4-BE49-F238E27FC236}">
                <a16:creationId xmlns:a16="http://schemas.microsoft.com/office/drawing/2014/main" id="{BCC6F68D-031D-FD48-9B33-D8CBFB77C875}"/>
              </a:ext>
            </a:extLst>
          </p:cNvPr>
          <p:cNvSpPr>
            <a:spLocks noGrp="1"/>
          </p:cNvSpPr>
          <p:nvPr>
            <p:ph idx="1"/>
          </p:nvPr>
        </p:nvSpPr>
        <p:spPr>
          <a:xfrm>
            <a:off x="838200" y="1825625"/>
            <a:ext cx="10515600" cy="4667250"/>
          </a:xfrm>
        </p:spPr>
        <p:txBody>
          <a:bodyPr/>
          <a:lstStyle/>
          <a:p>
            <a:r>
              <a:rPr lang="en-US" dirty="0"/>
              <a:t>Round to two binary places (nearest fourth)</a:t>
            </a:r>
          </a:p>
          <a:p>
            <a:pPr marL="0" indent="0">
              <a:buNone/>
              <a:tabLst>
                <a:tab pos="1131888" algn="ctr"/>
                <a:tab pos="2733675" algn="ctr"/>
                <a:tab pos="5251450" algn="ctr"/>
                <a:tab pos="7481888" algn="ctr"/>
                <a:tab pos="9140825" algn="ctr"/>
              </a:tabLst>
            </a:pPr>
            <a:r>
              <a:rPr lang="en-US" dirty="0"/>
              <a:t>	Raw	Raw		Rounded	Rounded</a:t>
            </a:r>
          </a:p>
          <a:p>
            <a:pPr marL="0" indent="0">
              <a:buNone/>
              <a:tabLst>
                <a:tab pos="1131888" algn="ctr"/>
                <a:tab pos="2733675" algn="ctr"/>
                <a:tab pos="5251450" algn="ctr"/>
                <a:tab pos="7481888" algn="ctr"/>
                <a:tab pos="9140825" algn="ctr"/>
              </a:tabLst>
            </a:pPr>
            <a:r>
              <a:rPr lang="en-US" dirty="0"/>
              <a:t>	Decimal	Binary	Action	Binary	Decimal</a:t>
            </a:r>
          </a:p>
          <a:p>
            <a:pPr marL="0" indent="0">
              <a:buNone/>
              <a:tabLst>
                <a:tab pos="560388" algn="l"/>
                <a:tab pos="2390775" algn="dec"/>
                <a:tab pos="5251450" algn="ctr"/>
                <a:tab pos="7310438" algn="dec"/>
                <a:tab pos="8569325" algn="l"/>
              </a:tabLst>
            </a:pPr>
            <a:r>
              <a:rPr lang="en-US" dirty="0"/>
              <a:t>	1 11/32	1.01</a:t>
            </a:r>
            <a:r>
              <a:rPr lang="en-US" dirty="0">
                <a:solidFill>
                  <a:srgbClr val="FF0000"/>
                </a:solidFill>
              </a:rPr>
              <a:t>011</a:t>
            </a:r>
            <a:r>
              <a:rPr lang="en-US" baseline="-25000" dirty="0"/>
              <a:t>2</a:t>
            </a:r>
            <a:r>
              <a:rPr lang="en-US" dirty="0"/>
              <a:t>	&lt; ½way, round down	1.01</a:t>
            </a:r>
            <a:r>
              <a:rPr lang="en-US" baseline="-25000" dirty="0"/>
              <a:t>2</a:t>
            </a:r>
            <a:r>
              <a:rPr lang="en-US" dirty="0"/>
              <a:t>	1 1/4</a:t>
            </a:r>
          </a:p>
          <a:p>
            <a:pPr marL="0" indent="0">
              <a:buNone/>
              <a:tabLst>
                <a:tab pos="560388" algn="l"/>
                <a:tab pos="2390775" algn="dec"/>
                <a:tab pos="5251450" algn="ctr"/>
                <a:tab pos="7310438" algn="dec"/>
                <a:tab pos="8569325" algn="l"/>
              </a:tabLst>
            </a:pPr>
            <a:r>
              <a:rPr lang="en-US" dirty="0"/>
              <a:t>	1 22/32	1.10</a:t>
            </a:r>
            <a:r>
              <a:rPr lang="en-US" dirty="0">
                <a:solidFill>
                  <a:srgbClr val="FF0000"/>
                </a:solidFill>
              </a:rPr>
              <a:t>110</a:t>
            </a:r>
            <a:r>
              <a:rPr lang="en-US" baseline="-25000" dirty="0"/>
              <a:t>2</a:t>
            </a:r>
            <a:r>
              <a:rPr lang="en-US" dirty="0"/>
              <a:t>	 &gt; ½way, round up	1.11</a:t>
            </a:r>
            <a:r>
              <a:rPr lang="en-US" baseline="-25000" dirty="0"/>
              <a:t>2</a:t>
            </a:r>
            <a:r>
              <a:rPr lang="en-US" dirty="0"/>
              <a:t>	1 3/4</a:t>
            </a:r>
          </a:p>
          <a:p>
            <a:pPr marL="0" indent="0">
              <a:buNone/>
              <a:tabLst>
                <a:tab pos="560388" algn="l"/>
                <a:tab pos="2390775" algn="dec"/>
                <a:tab pos="5251450" algn="ctr"/>
                <a:tab pos="7310438" algn="dec"/>
                <a:tab pos="8569325" algn="l"/>
              </a:tabLst>
            </a:pPr>
            <a:r>
              <a:rPr lang="en-US" dirty="0"/>
              <a:t>	1 13/32	1.01</a:t>
            </a:r>
            <a:r>
              <a:rPr lang="en-US" dirty="0">
                <a:solidFill>
                  <a:srgbClr val="FF0000"/>
                </a:solidFill>
              </a:rPr>
              <a:t>101</a:t>
            </a:r>
            <a:r>
              <a:rPr lang="en-US" baseline="-25000" dirty="0"/>
              <a:t>2</a:t>
            </a:r>
            <a:r>
              <a:rPr lang="en-US" dirty="0"/>
              <a:t>	 &gt; ½way, round up	1.10</a:t>
            </a:r>
            <a:r>
              <a:rPr lang="en-US" baseline="-25000" dirty="0"/>
              <a:t>2</a:t>
            </a:r>
            <a:r>
              <a:rPr lang="en-US" dirty="0"/>
              <a:t>	1 2/4</a:t>
            </a:r>
          </a:p>
          <a:p>
            <a:pPr marL="0" indent="0">
              <a:buNone/>
              <a:tabLst>
                <a:tab pos="560388" algn="l"/>
                <a:tab pos="2390775" algn="dec"/>
                <a:tab pos="5251450" algn="ctr"/>
                <a:tab pos="7310438" algn="dec"/>
                <a:tab pos="8569325" algn="l"/>
              </a:tabLst>
            </a:pPr>
            <a:r>
              <a:rPr lang="en-US" dirty="0"/>
              <a:t>	1 20/32	1.10</a:t>
            </a:r>
            <a:r>
              <a:rPr lang="en-US" dirty="0">
                <a:solidFill>
                  <a:srgbClr val="FF0000"/>
                </a:solidFill>
              </a:rPr>
              <a:t>100</a:t>
            </a:r>
            <a:r>
              <a:rPr lang="en-US" baseline="-25000" dirty="0"/>
              <a:t>2</a:t>
            </a:r>
            <a:r>
              <a:rPr lang="en-US" dirty="0"/>
              <a:t>	 ½way, round down	1.10</a:t>
            </a:r>
            <a:r>
              <a:rPr lang="en-US" baseline="-25000" dirty="0"/>
              <a:t>2</a:t>
            </a:r>
            <a:r>
              <a:rPr lang="en-US" dirty="0"/>
              <a:t>	1 2/4</a:t>
            </a:r>
          </a:p>
          <a:p>
            <a:pPr marL="0" indent="0">
              <a:buNone/>
              <a:tabLst>
                <a:tab pos="560388" algn="l"/>
                <a:tab pos="2390775" algn="dec"/>
                <a:tab pos="5251450" algn="ctr"/>
                <a:tab pos="7310438" algn="dec"/>
                <a:tab pos="8569325" algn="l"/>
              </a:tabLst>
            </a:pPr>
            <a:r>
              <a:rPr lang="en-US" dirty="0"/>
              <a:t>	1 12/32	1.01</a:t>
            </a:r>
            <a:r>
              <a:rPr lang="en-US" dirty="0">
                <a:solidFill>
                  <a:srgbClr val="FF0000"/>
                </a:solidFill>
              </a:rPr>
              <a:t>100</a:t>
            </a:r>
            <a:r>
              <a:rPr lang="en-US" baseline="-25000" dirty="0"/>
              <a:t>2</a:t>
            </a:r>
            <a:r>
              <a:rPr lang="en-US" dirty="0"/>
              <a:t>	 ½way, round up	1.10</a:t>
            </a:r>
            <a:r>
              <a:rPr lang="en-US" baseline="-25000" dirty="0"/>
              <a:t>2</a:t>
            </a:r>
            <a:r>
              <a:rPr lang="en-US" dirty="0"/>
              <a:t>	1 2/4</a:t>
            </a:r>
          </a:p>
          <a:p>
            <a:pPr marL="0" indent="0">
              <a:buNone/>
              <a:tabLst>
                <a:tab pos="560388" algn="l"/>
                <a:tab pos="2390775" algn="dec"/>
                <a:tab pos="5251450" algn="ctr"/>
                <a:tab pos="7310438" algn="dec"/>
                <a:tab pos="8569325" algn="l"/>
              </a:tabLst>
            </a:pPr>
            <a:r>
              <a:rPr lang="en-US" dirty="0"/>
              <a:t>	1 28/32	1.11</a:t>
            </a:r>
            <a:r>
              <a:rPr lang="en-US" dirty="0">
                <a:solidFill>
                  <a:srgbClr val="FF0000"/>
                </a:solidFill>
              </a:rPr>
              <a:t>100</a:t>
            </a:r>
            <a:r>
              <a:rPr lang="en-US" baseline="-25000" dirty="0"/>
              <a:t>2</a:t>
            </a:r>
            <a:r>
              <a:rPr lang="en-US" dirty="0"/>
              <a:t>	 ½way, round up	10.00</a:t>
            </a:r>
            <a:r>
              <a:rPr lang="en-US" baseline="-25000" dirty="0"/>
              <a:t>2</a:t>
            </a:r>
            <a:r>
              <a:rPr lang="en-US" dirty="0"/>
              <a:t>	2 0/4</a:t>
            </a:r>
          </a:p>
          <a:p>
            <a:pPr marL="0" indent="0">
              <a:buNone/>
              <a:tabLst>
                <a:tab pos="560388" algn="l"/>
                <a:tab pos="2390775" algn="dec"/>
                <a:tab pos="5251450" algn="ctr"/>
                <a:tab pos="7310438" algn="dec"/>
                <a:tab pos="8569325" algn="l"/>
              </a:tabLst>
            </a:pPr>
            <a:endParaRPr lang="en-US" dirty="0"/>
          </a:p>
          <a:p>
            <a:pPr marL="0" indent="0">
              <a:buNone/>
              <a:tabLst>
                <a:tab pos="560388" algn="l"/>
                <a:tab pos="2390775" algn="dec"/>
                <a:tab pos="5251450" algn="ctr"/>
                <a:tab pos="7310438" algn="dec"/>
                <a:tab pos="8797925" algn="l"/>
              </a:tabLst>
            </a:pP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44</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1529434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dissolve">
                                      <p:cBhvr>
                                        <p:cTn id="12" dur="500"/>
                                        <p:tgtEl>
                                          <p:spTgt spid="8">
                                            <p:txEl>
                                              <p:pRg st="1" end="1"/>
                                            </p:txEl>
                                          </p:spTgt>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8">
                                            <p:txEl>
                                              <p:pRg st="2" end="2"/>
                                            </p:txEl>
                                          </p:spTgt>
                                        </p:tgtEl>
                                        <p:attrNameLst>
                                          <p:attrName>style.visibility</p:attrName>
                                        </p:attrNameLst>
                                      </p:cBhvr>
                                      <p:to>
                                        <p:strVal val="visible"/>
                                      </p:to>
                                    </p:set>
                                    <p:animEffect transition="in" filter="dissolve">
                                      <p:cBhvr>
                                        <p:cTn id="15" dur="500"/>
                                        <p:tgtEl>
                                          <p:spTgt spid="8">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8">
                                            <p:txEl>
                                              <p:pRg st="3" end="3"/>
                                            </p:txEl>
                                          </p:spTgt>
                                        </p:tgtEl>
                                        <p:attrNameLst>
                                          <p:attrName>style.visibility</p:attrName>
                                        </p:attrNameLst>
                                      </p:cBhvr>
                                      <p:to>
                                        <p:strVal val="visible"/>
                                      </p:to>
                                    </p:set>
                                    <p:animEffect transition="in" filter="dissolve">
                                      <p:cBhvr>
                                        <p:cTn id="20" dur="500"/>
                                        <p:tgtEl>
                                          <p:spTgt spid="8">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grpId="0" nodeType="clickEffect">
                                  <p:stCondLst>
                                    <p:cond delay="0"/>
                                  </p:stCondLst>
                                  <p:childTnLst>
                                    <p:set>
                                      <p:cBhvr>
                                        <p:cTn id="24" dur="1" fill="hold">
                                          <p:stCondLst>
                                            <p:cond delay="0"/>
                                          </p:stCondLst>
                                        </p:cTn>
                                        <p:tgtEl>
                                          <p:spTgt spid="8">
                                            <p:txEl>
                                              <p:pRg st="4" end="4"/>
                                            </p:txEl>
                                          </p:spTgt>
                                        </p:tgtEl>
                                        <p:attrNameLst>
                                          <p:attrName>style.visibility</p:attrName>
                                        </p:attrNameLst>
                                      </p:cBhvr>
                                      <p:to>
                                        <p:strVal val="visible"/>
                                      </p:to>
                                    </p:set>
                                    <p:animEffect transition="in" filter="dissolve">
                                      <p:cBhvr>
                                        <p:cTn id="25" dur="500"/>
                                        <p:tgtEl>
                                          <p:spTgt spid="8">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ntr" presetSubtype="0" fill="hold" grpId="0" nodeType="clickEffect">
                                  <p:stCondLst>
                                    <p:cond delay="0"/>
                                  </p:stCondLst>
                                  <p:childTnLst>
                                    <p:set>
                                      <p:cBhvr>
                                        <p:cTn id="29" dur="1" fill="hold">
                                          <p:stCondLst>
                                            <p:cond delay="0"/>
                                          </p:stCondLst>
                                        </p:cTn>
                                        <p:tgtEl>
                                          <p:spTgt spid="8">
                                            <p:txEl>
                                              <p:pRg st="5" end="5"/>
                                            </p:txEl>
                                          </p:spTgt>
                                        </p:tgtEl>
                                        <p:attrNameLst>
                                          <p:attrName>style.visibility</p:attrName>
                                        </p:attrNameLst>
                                      </p:cBhvr>
                                      <p:to>
                                        <p:strVal val="visible"/>
                                      </p:to>
                                    </p:set>
                                    <p:animEffect transition="in" filter="dissolve">
                                      <p:cBhvr>
                                        <p:cTn id="30" dur="500"/>
                                        <p:tgtEl>
                                          <p:spTgt spid="8">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9" presetClass="entr" presetSubtype="0" fill="hold" grpId="0" nodeType="clickEffect">
                                  <p:stCondLst>
                                    <p:cond delay="0"/>
                                  </p:stCondLst>
                                  <p:childTnLst>
                                    <p:set>
                                      <p:cBhvr>
                                        <p:cTn id="34" dur="1" fill="hold">
                                          <p:stCondLst>
                                            <p:cond delay="0"/>
                                          </p:stCondLst>
                                        </p:cTn>
                                        <p:tgtEl>
                                          <p:spTgt spid="8">
                                            <p:txEl>
                                              <p:pRg st="6" end="6"/>
                                            </p:txEl>
                                          </p:spTgt>
                                        </p:tgtEl>
                                        <p:attrNameLst>
                                          <p:attrName>style.visibility</p:attrName>
                                        </p:attrNameLst>
                                      </p:cBhvr>
                                      <p:to>
                                        <p:strVal val="visible"/>
                                      </p:to>
                                    </p:set>
                                    <p:animEffect transition="in" filter="dissolve">
                                      <p:cBhvr>
                                        <p:cTn id="35" dur="500"/>
                                        <p:tgtEl>
                                          <p:spTgt spid="8">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9" presetClass="entr" presetSubtype="0" fill="hold" grpId="0" nodeType="clickEffect">
                                  <p:stCondLst>
                                    <p:cond delay="0"/>
                                  </p:stCondLst>
                                  <p:childTnLst>
                                    <p:set>
                                      <p:cBhvr>
                                        <p:cTn id="39" dur="1" fill="hold">
                                          <p:stCondLst>
                                            <p:cond delay="0"/>
                                          </p:stCondLst>
                                        </p:cTn>
                                        <p:tgtEl>
                                          <p:spTgt spid="8">
                                            <p:txEl>
                                              <p:pRg st="7" end="7"/>
                                            </p:txEl>
                                          </p:spTgt>
                                        </p:tgtEl>
                                        <p:attrNameLst>
                                          <p:attrName>style.visibility</p:attrName>
                                        </p:attrNameLst>
                                      </p:cBhvr>
                                      <p:to>
                                        <p:strVal val="visible"/>
                                      </p:to>
                                    </p:set>
                                    <p:animEffect transition="in" filter="dissolve">
                                      <p:cBhvr>
                                        <p:cTn id="40" dur="500"/>
                                        <p:tgtEl>
                                          <p:spTgt spid="8">
                                            <p:txEl>
                                              <p:pRg st="7" end="7"/>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9" presetClass="entr" presetSubtype="0" fill="hold" grpId="0" nodeType="clickEffect">
                                  <p:stCondLst>
                                    <p:cond delay="0"/>
                                  </p:stCondLst>
                                  <p:childTnLst>
                                    <p:set>
                                      <p:cBhvr>
                                        <p:cTn id="44" dur="1" fill="hold">
                                          <p:stCondLst>
                                            <p:cond delay="0"/>
                                          </p:stCondLst>
                                        </p:cTn>
                                        <p:tgtEl>
                                          <p:spTgt spid="8">
                                            <p:txEl>
                                              <p:pRg st="8" end="8"/>
                                            </p:txEl>
                                          </p:spTgt>
                                        </p:tgtEl>
                                        <p:attrNameLst>
                                          <p:attrName>style.visibility</p:attrName>
                                        </p:attrNameLst>
                                      </p:cBhvr>
                                      <p:to>
                                        <p:strVal val="visible"/>
                                      </p:to>
                                    </p:set>
                                    <p:animEffect transition="in" filter="dissolve">
                                      <p:cBhvr>
                                        <p:cTn id="45" dur="500"/>
                                        <p:tgtEl>
                                          <p:spTgt spid="8">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Rounding:</a:t>
            </a:r>
            <a:br>
              <a:rPr lang="en-US" dirty="0"/>
            </a:br>
            <a:r>
              <a:rPr lang="en-US" dirty="0"/>
              <a:t>A closer look at “halfway” examples</a:t>
            </a:r>
          </a:p>
        </p:txBody>
      </p:sp>
      <p:sp>
        <p:nvSpPr>
          <p:cNvPr id="8" name="Content Placeholder 7">
            <a:extLst>
              <a:ext uri="{FF2B5EF4-FFF2-40B4-BE49-F238E27FC236}">
                <a16:creationId xmlns:a16="http://schemas.microsoft.com/office/drawing/2014/main" id="{BCC6F68D-031D-FD48-9B33-D8CBFB77C875}"/>
              </a:ext>
            </a:extLst>
          </p:cNvPr>
          <p:cNvSpPr>
            <a:spLocks noGrp="1"/>
          </p:cNvSpPr>
          <p:nvPr>
            <p:ph idx="1"/>
          </p:nvPr>
        </p:nvSpPr>
        <p:spPr>
          <a:xfrm>
            <a:off x="838200" y="1825625"/>
            <a:ext cx="10515600" cy="4667250"/>
          </a:xfrm>
        </p:spPr>
        <p:txBody>
          <a:bodyPr/>
          <a:lstStyle/>
          <a:p>
            <a:pPr>
              <a:tabLst>
                <a:tab pos="560388" algn="l"/>
                <a:tab pos="2390775" algn="dec"/>
                <a:tab pos="5251450" algn="ctr"/>
                <a:tab pos="7310438" algn="dec"/>
                <a:tab pos="8569325" algn="l"/>
              </a:tabLst>
            </a:pPr>
            <a:r>
              <a:rPr lang="en-US" dirty="0"/>
              <a:t>	1 20/32	1.10</a:t>
            </a:r>
            <a:r>
              <a:rPr lang="en-US" dirty="0">
                <a:solidFill>
                  <a:srgbClr val="FF0000"/>
                </a:solidFill>
              </a:rPr>
              <a:t>100</a:t>
            </a:r>
            <a:r>
              <a:rPr lang="en-US" baseline="-25000" dirty="0"/>
              <a:t>2</a:t>
            </a:r>
            <a:r>
              <a:rPr lang="en-US" dirty="0"/>
              <a:t>	 ½way, round down	1.10</a:t>
            </a:r>
            <a:r>
              <a:rPr lang="en-US" baseline="-25000" dirty="0"/>
              <a:t>2</a:t>
            </a:r>
            <a:r>
              <a:rPr lang="en-US" dirty="0"/>
              <a:t>	1 2/4</a:t>
            </a:r>
          </a:p>
          <a:p>
            <a:pPr lvl="1">
              <a:tabLst>
                <a:tab pos="560388" algn="l"/>
                <a:tab pos="2390775" algn="dec"/>
                <a:tab pos="5251450" algn="ctr"/>
                <a:tab pos="7310438" algn="dec"/>
                <a:tab pos="8569325" algn="l"/>
              </a:tabLst>
            </a:pPr>
            <a:r>
              <a:rPr lang="en-US" dirty="0"/>
              <a:t>1⅝ is halfway between 1½ and 1¾</a:t>
            </a:r>
          </a:p>
          <a:p>
            <a:pPr lvl="1">
              <a:tabLst>
                <a:tab pos="560388" algn="l"/>
                <a:tab pos="2390775" algn="dec"/>
                <a:tab pos="5251450" algn="ctr"/>
                <a:tab pos="7310438" algn="dec"/>
                <a:tab pos="8569325" algn="l"/>
              </a:tabLst>
            </a:pPr>
            <a:r>
              <a:rPr lang="en-US" dirty="0"/>
              <a:t>Round </a:t>
            </a:r>
            <a:r>
              <a:rPr lang="en-US" i="1" dirty="0"/>
              <a:t>down</a:t>
            </a:r>
            <a:r>
              <a:rPr lang="en-US" dirty="0"/>
              <a:t> to 1½, to make LSB 0 – subtract 0.001</a:t>
            </a:r>
            <a:r>
              <a:rPr lang="en-US" baseline="-25000" dirty="0"/>
              <a:t>2</a:t>
            </a:r>
            <a:endParaRPr lang="en-US" dirty="0"/>
          </a:p>
          <a:p>
            <a:pPr>
              <a:tabLst>
                <a:tab pos="560388" algn="l"/>
                <a:tab pos="2390775" algn="dec"/>
                <a:tab pos="5251450" algn="ctr"/>
                <a:tab pos="7310438" algn="dec"/>
                <a:tab pos="8569325" algn="l"/>
              </a:tabLst>
            </a:pPr>
            <a:r>
              <a:rPr lang="en-US" dirty="0"/>
              <a:t>	1 12/32	1.01</a:t>
            </a:r>
            <a:r>
              <a:rPr lang="en-US" dirty="0">
                <a:solidFill>
                  <a:srgbClr val="FF0000"/>
                </a:solidFill>
              </a:rPr>
              <a:t>100</a:t>
            </a:r>
            <a:r>
              <a:rPr lang="en-US" baseline="-25000" dirty="0"/>
              <a:t>2</a:t>
            </a:r>
            <a:r>
              <a:rPr lang="en-US" dirty="0"/>
              <a:t>	 ½way, round up	1.10</a:t>
            </a:r>
            <a:r>
              <a:rPr lang="en-US" baseline="-25000" dirty="0"/>
              <a:t>2</a:t>
            </a:r>
            <a:r>
              <a:rPr lang="en-US" dirty="0"/>
              <a:t>	1 2/4</a:t>
            </a:r>
          </a:p>
          <a:p>
            <a:pPr lvl="1">
              <a:tabLst>
                <a:tab pos="560388" algn="l"/>
                <a:tab pos="2390775" algn="dec"/>
                <a:tab pos="5251450" algn="ctr"/>
                <a:tab pos="7310438" algn="dec"/>
                <a:tab pos="8569325" algn="l"/>
              </a:tabLst>
            </a:pPr>
            <a:r>
              <a:rPr lang="en-US" dirty="0"/>
              <a:t>1⅜ is halfway between 1¼ and 1½</a:t>
            </a:r>
          </a:p>
          <a:p>
            <a:pPr lvl="1">
              <a:tabLst>
                <a:tab pos="560388" algn="l"/>
                <a:tab pos="2390775" algn="dec"/>
                <a:tab pos="5251450" algn="ctr"/>
                <a:tab pos="7310438" algn="dec"/>
                <a:tab pos="8569325" algn="l"/>
              </a:tabLst>
            </a:pPr>
            <a:r>
              <a:rPr lang="en-US" dirty="0"/>
              <a:t>Round </a:t>
            </a:r>
            <a:r>
              <a:rPr lang="en-US" i="1" dirty="0"/>
              <a:t>up</a:t>
            </a:r>
            <a:r>
              <a:rPr lang="en-US" dirty="0"/>
              <a:t> to 1½, to make LSB 0 – add 0.001</a:t>
            </a:r>
            <a:r>
              <a:rPr lang="en-US" baseline="-25000" dirty="0"/>
              <a:t>2</a:t>
            </a:r>
            <a:endParaRPr lang="en-US" dirty="0"/>
          </a:p>
          <a:p>
            <a:pPr>
              <a:tabLst>
                <a:tab pos="560388" algn="l"/>
                <a:tab pos="2390775" algn="dec"/>
                <a:tab pos="5251450" algn="ctr"/>
                <a:tab pos="7310438" algn="dec"/>
                <a:tab pos="8569325" algn="l"/>
              </a:tabLst>
            </a:pPr>
            <a:r>
              <a:rPr lang="en-US" dirty="0"/>
              <a:t>	1 28/32	1.11</a:t>
            </a:r>
            <a:r>
              <a:rPr lang="en-US" dirty="0">
                <a:solidFill>
                  <a:srgbClr val="FF0000"/>
                </a:solidFill>
              </a:rPr>
              <a:t>100</a:t>
            </a:r>
            <a:r>
              <a:rPr lang="en-US" baseline="-25000" dirty="0"/>
              <a:t>2</a:t>
            </a:r>
            <a:r>
              <a:rPr lang="en-US" dirty="0"/>
              <a:t>	 ½way, round up	10.00</a:t>
            </a:r>
            <a:r>
              <a:rPr lang="en-US" baseline="-25000" dirty="0"/>
              <a:t>2</a:t>
            </a:r>
            <a:r>
              <a:rPr lang="en-US" dirty="0"/>
              <a:t>	2 0/4</a:t>
            </a:r>
          </a:p>
          <a:p>
            <a:pPr lvl="1">
              <a:tabLst>
                <a:tab pos="560388" algn="l"/>
                <a:tab pos="2390775" algn="dec"/>
                <a:tab pos="5251450" algn="ctr"/>
                <a:tab pos="7310438" algn="dec"/>
                <a:tab pos="8569325" algn="l"/>
              </a:tabLst>
            </a:pPr>
            <a:r>
              <a:rPr lang="en-US" dirty="0"/>
              <a:t>1⅞ is halfway between 1¾ and 2</a:t>
            </a:r>
          </a:p>
          <a:p>
            <a:pPr lvl="1">
              <a:tabLst>
                <a:tab pos="560388" algn="l"/>
                <a:tab pos="2390775" algn="dec"/>
                <a:tab pos="5251450" algn="ctr"/>
                <a:tab pos="7310438" algn="dec"/>
                <a:tab pos="8569325" algn="l"/>
              </a:tabLst>
            </a:pPr>
            <a:r>
              <a:rPr lang="en-US" dirty="0"/>
              <a:t>Round </a:t>
            </a:r>
            <a:r>
              <a:rPr lang="en-US" i="1" dirty="0"/>
              <a:t>up</a:t>
            </a:r>
            <a:r>
              <a:rPr lang="en-US" dirty="0"/>
              <a:t> to 2, to make LSB 0 – add 0.001</a:t>
            </a:r>
            <a:r>
              <a:rPr lang="en-US" baseline="-25000" dirty="0"/>
              <a:t>2</a:t>
            </a:r>
            <a:endParaRPr lang="en-US" dirty="0"/>
          </a:p>
          <a:p>
            <a:pPr lvl="1">
              <a:tabLst>
                <a:tab pos="560388" algn="l"/>
                <a:tab pos="2390775" algn="dec"/>
                <a:tab pos="5251450" algn="ctr"/>
                <a:tab pos="7310438" algn="dec"/>
                <a:tab pos="8569325" algn="l"/>
              </a:tabLst>
            </a:pPr>
            <a:r>
              <a:rPr lang="en-US" dirty="0"/>
              <a:t>Requires re-normalization</a:t>
            </a:r>
          </a:p>
          <a:p>
            <a:pPr lvl="2">
              <a:tabLst>
                <a:tab pos="560388" algn="l"/>
                <a:tab pos="2390775" algn="dec"/>
                <a:tab pos="5251450" algn="ctr"/>
                <a:tab pos="7310438" algn="dec"/>
                <a:tab pos="8569325" algn="l"/>
              </a:tabLst>
            </a:pPr>
            <a:r>
              <a:rPr lang="en-US" dirty="0"/>
              <a:t>Truncate LSB, increase exponent by 1</a:t>
            </a:r>
          </a:p>
          <a:p>
            <a:pPr marL="0" indent="0">
              <a:buNone/>
              <a:tabLst>
                <a:tab pos="560388" algn="l"/>
                <a:tab pos="2390775" algn="dec"/>
                <a:tab pos="5251450" algn="ctr"/>
                <a:tab pos="7310438" algn="dec"/>
                <a:tab pos="8569325" algn="l"/>
              </a:tabLst>
            </a:pPr>
            <a:endParaRPr lang="en-US" dirty="0"/>
          </a:p>
          <a:p>
            <a:pPr marL="0" indent="0">
              <a:buNone/>
              <a:tabLst>
                <a:tab pos="560388" algn="l"/>
                <a:tab pos="2390775" algn="dec"/>
                <a:tab pos="5251450" algn="ctr"/>
                <a:tab pos="7310438" algn="dec"/>
                <a:tab pos="8797925" algn="l"/>
              </a:tabLst>
            </a:pP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45</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353045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dissolve">
                                      <p:cBhvr>
                                        <p:cTn id="10" dur="500"/>
                                        <p:tgtEl>
                                          <p:spTgt spid="8">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8">
                                            <p:txEl>
                                              <p:pRg st="2" end="2"/>
                                            </p:txEl>
                                          </p:spTgt>
                                        </p:tgtEl>
                                        <p:attrNameLst>
                                          <p:attrName>style.visibility</p:attrName>
                                        </p:attrNameLst>
                                      </p:cBhvr>
                                      <p:to>
                                        <p:strVal val="visible"/>
                                      </p:to>
                                    </p:set>
                                    <p:animEffect transition="in" filter="dissolve">
                                      <p:cBhvr>
                                        <p:cTn id="13" dur="500"/>
                                        <p:tgtEl>
                                          <p:spTgt spid="8">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8">
                                            <p:txEl>
                                              <p:pRg st="3" end="3"/>
                                            </p:txEl>
                                          </p:spTgt>
                                        </p:tgtEl>
                                        <p:attrNameLst>
                                          <p:attrName>style.visibility</p:attrName>
                                        </p:attrNameLst>
                                      </p:cBhvr>
                                      <p:to>
                                        <p:strVal val="visible"/>
                                      </p:to>
                                    </p:set>
                                    <p:animEffect transition="in" filter="dissolve">
                                      <p:cBhvr>
                                        <p:cTn id="18" dur="500"/>
                                        <p:tgtEl>
                                          <p:spTgt spid="8">
                                            <p:txEl>
                                              <p:pRg st="3" end="3"/>
                                            </p:txEl>
                                          </p:spTgt>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8">
                                            <p:txEl>
                                              <p:pRg st="4" end="4"/>
                                            </p:txEl>
                                          </p:spTgt>
                                        </p:tgtEl>
                                        <p:attrNameLst>
                                          <p:attrName>style.visibility</p:attrName>
                                        </p:attrNameLst>
                                      </p:cBhvr>
                                      <p:to>
                                        <p:strVal val="visible"/>
                                      </p:to>
                                    </p:set>
                                    <p:animEffect transition="in" filter="dissolve">
                                      <p:cBhvr>
                                        <p:cTn id="21" dur="500"/>
                                        <p:tgtEl>
                                          <p:spTgt spid="8">
                                            <p:txEl>
                                              <p:pRg st="4" end="4"/>
                                            </p:txEl>
                                          </p:spTgt>
                                        </p:tgtEl>
                                      </p:cBhvr>
                                    </p:animEffect>
                                  </p:childTnLst>
                                </p:cTn>
                              </p:par>
                              <p:par>
                                <p:cTn id="22" presetID="9" presetClass="entr" presetSubtype="0" fill="hold" grpId="0" nodeType="withEffect">
                                  <p:stCondLst>
                                    <p:cond delay="0"/>
                                  </p:stCondLst>
                                  <p:childTnLst>
                                    <p:set>
                                      <p:cBhvr>
                                        <p:cTn id="23" dur="1" fill="hold">
                                          <p:stCondLst>
                                            <p:cond delay="0"/>
                                          </p:stCondLst>
                                        </p:cTn>
                                        <p:tgtEl>
                                          <p:spTgt spid="8">
                                            <p:txEl>
                                              <p:pRg st="5" end="5"/>
                                            </p:txEl>
                                          </p:spTgt>
                                        </p:tgtEl>
                                        <p:attrNameLst>
                                          <p:attrName>style.visibility</p:attrName>
                                        </p:attrNameLst>
                                      </p:cBhvr>
                                      <p:to>
                                        <p:strVal val="visible"/>
                                      </p:to>
                                    </p:set>
                                    <p:animEffect transition="in" filter="dissolve">
                                      <p:cBhvr>
                                        <p:cTn id="24" dur="500"/>
                                        <p:tgtEl>
                                          <p:spTgt spid="8">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9" presetClass="entr" presetSubtype="0" fill="hold" grpId="0" nodeType="clickEffect">
                                  <p:stCondLst>
                                    <p:cond delay="0"/>
                                  </p:stCondLst>
                                  <p:childTnLst>
                                    <p:set>
                                      <p:cBhvr>
                                        <p:cTn id="28" dur="1" fill="hold">
                                          <p:stCondLst>
                                            <p:cond delay="0"/>
                                          </p:stCondLst>
                                        </p:cTn>
                                        <p:tgtEl>
                                          <p:spTgt spid="8">
                                            <p:txEl>
                                              <p:pRg st="6" end="6"/>
                                            </p:txEl>
                                          </p:spTgt>
                                        </p:tgtEl>
                                        <p:attrNameLst>
                                          <p:attrName>style.visibility</p:attrName>
                                        </p:attrNameLst>
                                      </p:cBhvr>
                                      <p:to>
                                        <p:strVal val="visible"/>
                                      </p:to>
                                    </p:set>
                                    <p:animEffect transition="in" filter="dissolve">
                                      <p:cBhvr>
                                        <p:cTn id="29" dur="500"/>
                                        <p:tgtEl>
                                          <p:spTgt spid="8">
                                            <p:txEl>
                                              <p:pRg st="6" end="6"/>
                                            </p:txEl>
                                          </p:spTgt>
                                        </p:tgtEl>
                                      </p:cBhvr>
                                    </p:animEffect>
                                  </p:childTnLst>
                                </p:cTn>
                              </p:par>
                              <p:par>
                                <p:cTn id="30" presetID="9" presetClass="entr" presetSubtype="0" fill="hold" grpId="0" nodeType="withEffect">
                                  <p:stCondLst>
                                    <p:cond delay="0"/>
                                  </p:stCondLst>
                                  <p:childTnLst>
                                    <p:set>
                                      <p:cBhvr>
                                        <p:cTn id="31" dur="1" fill="hold">
                                          <p:stCondLst>
                                            <p:cond delay="0"/>
                                          </p:stCondLst>
                                        </p:cTn>
                                        <p:tgtEl>
                                          <p:spTgt spid="8">
                                            <p:txEl>
                                              <p:pRg st="7" end="7"/>
                                            </p:txEl>
                                          </p:spTgt>
                                        </p:tgtEl>
                                        <p:attrNameLst>
                                          <p:attrName>style.visibility</p:attrName>
                                        </p:attrNameLst>
                                      </p:cBhvr>
                                      <p:to>
                                        <p:strVal val="visible"/>
                                      </p:to>
                                    </p:set>
                                    <p:animEffect transition="in" filter="dissolve">
                                      <p:cBhvr>
                                        <p:cTn id="32" dur="500"/>
                                        <p:tgtEl>
                                          <p:spTgt spid="8">
                                            <p:txEl>
                                              <p:pRg st="7" end="7"/>
                                            </p:txEl>
                                          </p:spTgt>
                                        </p:tgtEl>
                                      </p:cBhvr>
                                    </p:animEffect>
                                  </p:childTnLst>
                                </p:cTn>
                              </p:par>
                              <p:par>
                                <p:cTn id="33" presetID="9" presetClass="entr" presetSubtype="0" fill="hold" grpId="0" nodeType="withEffect">
                                  <p:stCondLst>
                                    <p:cond delay="0"/>
                                  </p:stCondLst>
                                  <p:childTnLst>
                                    <p:set>
                                      <p:cBhvr>
                                        <p:cTn id="34" dur="1" fill="hold">
                                          <p:stCondLst>
                                            <p:cond delay="0"/>
                                          </p:stCondLst>
                                        </p:cTn>
                                        <p:tgtEl>
                                          <p:spTgt spid="8">
                                            <p:txEl>
                                              <p:pRg st="8" end="8"/>
                                            </p:txEl>
                                          </p:spTgt>
                                        </p:tgtEl>
                                        <p:attrNameLst>
                                          <p:attrName>style.visibility</p:attrName>
                                        </p:attrNameLst>
                                      </p:cBhvr>
                                      <p:to>
                                        <p:strVal val="visible"/>
                                      </p:to>
                                    </p:set>
                                    <p:animEffect transition="in" filter="dissolve">
                                      <p:cBhvr>
                                        <p:cTn id="35" dur="500"/>
                                        <p:tgtEl>
                                          <p:spTgt spid="8">
                                            <p:txEl>
                                              <p:pRg st="8" end="8"/>
                                            </p:txEl>
                                          </p:spTgt>
                                        </p:tgtEl>
                                      </p:cBhvr>
                                    </p:animEffect>
                                  </p:childTnLst>
                                </p:cTn>
                              </p:par>
                              <p:par>
                                <p:cTn id="36" presetID="9" presetClass="entr" presetSubtype="0" fill="hold" grpId="0" nodeType="withEffect">
                                  <p:stCondLst>
                                    <p:cond delay="0"/>
                                  </p:stCondLst>
                                  <p:childTnLst>
                                    <p:set>
                                      <p:cBhvr>
                                        <p:cTn id="37" dur="1" fill="hold">
                                          <p:stCondLst>
                                            <p:cond delay="0"/>
                                          </p:stCondLst>
                                        </p:cTn>
                                        <p:tgtEl>
                                          <p:spTgt spid="8">
                                            <p:txEl>
                                              <p:pRg st="9" end="9"/>
                                            </p:txEl>
                                          </p:spTgt>
                                        </p:tgtEl>
                                        <p:attrNameLst>
                                          <p:attrName>style.visibility</p:attrName>
                                        </p:attrNameLst>
                                      </p:cBhvr>
                                      <p:to>
                                        <p:strVal val="visible"/>
                                      </p:to>
                                    </p:set>
                                    <p:animEffect transition="in" filter="dissolve">
                                      <p:cBhvr>
                                        <p:cTn id="38" dur="500"/>
                                        <p:tgtEl>
                                          <p:spTgt spid="8">
                                            <p:txEl>
                                              <p:pRg st="9" end="9"/>
                                            </p:txEl>
                                          </p:spTgt>
                                        </p:tgtEl>
                                      </p:cBhvr>
                                    </p:animEffect>
                                  </p:childTnLst>
                                </p:cTn>
                              </p:par>
                              <p:par>
                                <p:cTn id="39" presetID="9" presetClass="entr" presetSubtype="0" fill="hold" grpId="0" nodeType="withEffect">
                                  <p:stCondLst>
                                    <p:cond delay="0"/>
                                  </p:stCondLst>
                                  <p:childTnLst>
                                    <p:set>
                                      <p:cBhvr>
                                        <p:cTn id="40" dur="1" fill="hold">
                                          <p:stCondLst>
                                            <p:cond delay="0"/>
                                          </p:stCondLst>
                                        </p:cTn>
                                        <p:tgtEl>
                                          <p:spTgt spid="8">
                                            <p:txEl>
                                              <p:pRg st="10" end="10"/>
                                            </p:txEl>
                                          </p:spTgt>
                                        </p:tgtEl>
                                        <p:attrNameLst>
                                          <p:attrName>style.visibility</p:attrName>
                                        </p:attrNameLst>
                                      </p:cBhvr>
                                      <p:to>
                                        <p:strVal val="visible"/>
                                      </p:to>
                                    </p:set>
                                    <p:animEffect transition="in" filter="dissolve">
                                      <p:cBhvr>
                                        <p:cTn id="41" dur="500"/>
                                        <p:tgtEl>
                                          <p:spTgt spid="8">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46</a:t>
            </a:fld>
            <a:endParaRPr lang="en-US"/>
          </a:p>
        </p:txBody>
      </p:sp>
      <p:sp>
        <p:nvSpPr>
          <p:cNvPr id="8" name="Title 7">
            <a:extLst>
              <a:ext uri="{FF2B5EF4-FFF2-40B4-BE49-F238E27FC236}">
                <a16:creationId xmlns:a16="http://schemas.microsoft.com/office/drawing/2014/main" id="{7A3ACD5B-1DEC-764D-9544-7FC2FB3786F6}"/>
              </a:ext>
            </a:extLst>
          </p:cNvPr>
          <p:cNvSpPr>
            <a:spLocks noGrp="1"/>
          </p:cNvSpPr>
          <p:nvPr>
            <p:ph type="title"/>
          </p:nvPr>
        </p:nvSpPr>
        <p:spPr/>
        <p:txBody>
          <a:bodyPr/>
          <a:lstStyle/>
          <a:p>
            <a:r>
              <a:rPr lang="en-US" dirty="0"/>
              <a:t>Floating Point Binary Numbers</a:t>
            </a:r>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idx="1"/>
          </p:nvPr>
        </p:nvSpPr>
        <p:spPr/>
        <p:txBody>
          <a:bodyPr/>
          <a:lstStyle/>
          <a:p>
            <a:r>
              <a:rPr lang="en-US" dirty="0"/>
              <a:t>Arithmetic</a:t>
            </a:r>
          </a:p>
        </p:txBody>
      </p:sp>
    </p:spTree>
    <p:extLst>
      <p:ext uri="{BB962C8B-B14F-4D97-AF65-F5344CB8AC3E}">
        <p14:creationId xmlns:p14="http://schemas.microsoft.com/office/powerpoint/2010/main" val="153943186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4AE68A8-251E-3B4B-887C-38CF72127F31}"/>
              </a:ext>
            </a:extLst>
          </p:cNvPr>
          <p:cNvSpPr>
            <a:spLocks noGrp="1"/>
          </p:cNvSpPr>
          <p:nvPr>
            <p:ph type="title"/>
          </p:nvPr>
        </p:nvSpPr>
        <p:spPr/>
        <p:txBody>
          <a:bodyPr/>
          <a:lstStyle/>
          <a:p>
            <a:r>
              <a:rPr lang="en-US" dirty="0"/>
              <a:t>Floating Point</a:t>
            </a:r>
            <a:br>
              <a:rPr lang="en-US" dirty="0"/>
            </a:br>
            <a:r>
              <a:rPr lang="en-US" dirty="0" err="1"/>
              <a:t>Mulitplication</a:t>
            </a:r>
            <a:endParaRPr lang="en-US" dirty="0"/>
          </a:p>
        </p:txBody>
      </p:sp>
      <p:sp>
        <p:nvSpPr>
          <p:cNvPr id="9" name="Content Placeholder 8">
            <a:extLst>
              <a:ext uri="{FF2B5EF4-FFF2-40B4-BE49-F238E27FC236}">
                <a16:creationId xmlns:a16="http://schemas.microsoft.com/office/drawing/2014/main" id="{2EF0B502-D9C5-B342-B97B-DEC9B4525D41}"/>
              </a:ext>
            </a:extLst>
          </p:cNvPr>
          <p:cNvSpPr>
            <a:spLocks noGrp="1"/>
          </p:cNvSpPr>
          <p:nvPr>
            <p:ph sz="half" idx="1"/>
          </p:nvPr>
        </p:nvSpPr>
        <p:spPr/>
        <p:txBody>
          <a:bodyPr/>
          <a:lstStyle/>
          <a:p>
            <a:r>
              <a:rPr lang="en-US" dirty="0"/>
              <a:t>Compute exact product</a:t>
            </a:r>
          </a:p>
          <a:p>
            <a:pPr lvl="1"/>
            <a:r>
              <a:rPr lang="en-US" dirty="0"/>
              <a:t>Add exponents</a:t>
            </a:r>
          </a:p>
          <a:p>
            <a:pPr lvl="1"/>
            <a:r>
              <a:rPr lang="en-US" dirty="0"/>
              <a:t>Multiply significands</a:t>
            </a:r>
          </a:p>
          <a:p>
            <a:pPr lvl="1"/>
            <a:r>
              <a:rPr lang="en-US" dirty="0"/>
              <a:t>XOR sign bits</a:t>
            </a:r>
          </a:p>
          <a:p>
            <a:endParaRPr lang="en-US" dirty="0"/>
          </a:p>
          <a:p>
            <a:r>
              <a:rPr lang="en-US" dirty="0"/>
              <a:t>Renormalize</a:t>
            </a:r>
          </a:p>
          <a:p>
            <a:pPr lvl="1"/>
            <a:r>
              <a:rPr lang="en-US" dirty="0"/>
              <a:t>If </a:t>
            </a:r>
            <a:r>
              <a:rPr lang="en-US" i="1" dirty="0"/>
              <a:t>m</a:t>
            </a:r>
            <a:r>
              <a:rPr lang="en-US" dirty="0"/>
              <a:t> &gt; 1, logical-right-shift </a:t>
            </a:r>
            <a:r>
              <a:rPr lang="en-US" i="1" dirty="0"/>
              <a:t>m</a:t>
            </a:r>
            <a:r>
              <a:rPr lang="en-US" dirty="0"/>
              <a:t> and increase </a:t>
            </a:r>
            <a:r>
              <a:rPr lang="en-US" i="1" dirty="0"/>
              <a:t>exponent</a:t>
            </a:r>
          </a:p>
          <a:p>
            <a:pPr lvl="1"/>
            <a:r>
              <a:rPr lang="en-US" dirty="0"/>
              <a:t>Round </a:t>
            </a:r>
            <a:r>
              <a:rPr lang="en-US" i="1" dirty="0"/>
              <a:t>fraction </a:t>
            </a:r>
            <a:r>
              <a:rPr lang="en-US" dirty="0"/>
              <a:t>to fit</a:t>
            </a:r>
          </a:p>
          <a:p>
            <a:pPr lvl="1"/>
            <a:endParaRPr lang="en-US" dirty="0"/>
          </a:p>
          <a:p>
            <a:pPr lvl="1"/>
            <a:endParaRPr lang="en-US" dirty="0"/>
          </a:p>
        </p:txBody>
      </p:sp>
      <p:sp>
        <p:nvSpPr>
          <p:cNvPr id="17" name="Content Placeholder 16">
            <a:extLst>
              <a:ext uri="{FF2B5EF4-FFF2-40B4-BE49-F238E27FC236}">
                <a16:creationId xmlns:a16="http://schemas.microsoft.com/office/drawing/2014/main" id="{BFB8A9C6-3187-B04F-9DB1-3F34852058CB}"/>
              </a:ext>
            </a:extLst>
          </p:cNvPr>
          <p:cNvSpPr>
            <a:spLocks noGrp="1"/>
          </p:cNvSpPr>
          <p:nvPr>
            <p:ph sz="half" idx="2"/>
          </p:nvPr>
        </p:nvSpPr>
        <p:spPr>
          <a:xfrm>
            <a:off x="6172200" y="2524569"/>
            <a:ext cx="5181600" cy="3652393"/>
          </a:xfrm>
        </p:spPr>
        <p:txBody>
          <a:bodyPr/>
          <a:lstStyle/>
          <a:p>
            <a:r>
              <a:rPr lang="en-US" dirty="0"/>
              <a:t>Special cases</a:t>
            </a:r>
          </a:p>
          <a:p>
            <a:pPr lvl="1"/>
            <a:r>
              <a:rPr lang="en-US" dirty="0"/>
              <a:t>Overflow: ∞</a:t>
            </a:r>
          </a:p>
          <a:p>
            <a:pPr lvl="1"/>
            <a:r>
              <a:rPr lang="en-US" dirty="0"/>
              <a:t>Underflow: 0</a:t>
            </a:r>
          </a:p>
          <a:p>
            <a:pPr lvl="1"/>
            <a:r>
              <a:rPr lang="en-US" dirty="0"/>
              <a:t>0 x ∞ = </a:t>
            </a:r>
            <a:r>
              <a:rPr lang="en-US" dirty="0" err="1"/>
              <a:t>NaN</a:t>
            </a:r>
            <a:endParaRPr lang="en-US" dirty="0"/>
          </a:p>
          <a:p>
            <a:pPr lvl="1"/>
            <a:r>
              <a:rPr lang="en-US" dirty="0" err="1"/>
              <a:t>NaN</a:t>
            </a:r>
            <a:r>
              <a:rPr lang="en-US" dirty="0"/>
              <a:t> x </a:t>
            </a:r>
            <a:r>
              <a:rPr lang="en-US" i="1" dirty="0"/>
              <a:t>anything</a:t>
            </a:r>
            <a:r>
              <a:rPr lang="en-US" dirty="0"/>
              <a:t> = </a:t>
            </a:r>
            <a:r>
              <a:rPr lang="en-US" dirty="0" err="1"/>
              <a:t>NaN</a:t>
            </a:r>
            <a:endParaRPr lang="en-US" i="1"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47</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61FEE28E-C86D-4D4E-81B3-0F33BEAA43DE}"/>
              </a:ext>
            </a:extLst>
          </p:cNvPr>
          <p:cNvGrpSpPr/>
          <p:nvPr/>
        </p:nvGrpSpPr>
        <p:grpSpPr>
          <a:xfrm>
            <a:off x="6096000" y="0"/>
            <a:ext cx="6096000" cy="685800"/>
            <a:chOff x="952500" y="1981200"/>
            <a:chExt cx="8534400" cy="685800"/>
          </a:xfrm>
        </p:grpSpPr>
        <p:sp>
          <p:nvSpPr>
            <p:cNvPr id="11" name="Rectangle 10">
              <a:extLst>
                <a:ext uri="{FF2B5EF4-FFF2-40B4-BE49-F238E27FC236}">
                  <a16:creationId xmlns:a16="http://schemas.microsoft.com/office/drawing/2014/main" id="{CF308924-E591-A84E-9FA6-3757C6236D67}"/>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C2E99835-F77F-2847-A446-AF0E80FD61C7}"/>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7ACC3B00-07A4-B14E-B4C0-A4B39CB66DE5}"/>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4" name="Picture 13">
            <a:extLst>
              <a:ext uri="{FF2B5EF4-FFF2-40B4-BE49-F238E27FC236}">
                <a16:creationId xmlns:a16="http://schemas.microsoft.com/office/drawing/2014/main" id="{974D3F71-A2DF-4E4E-9149-FD2E4AFDE0C9}"/>
              </a:ext>
            </a:extLst>
          </p:cNvPr>
          <p:cNvPicPr>
            <a:picLocks noChangeAspect="1"/>
          </p:cNvPicPr>
          <p:nvPr/>
        </p:nvPicPr>
        <p:blipFill>
          <a:blip r:embed="rId3"/>
          <a:stretch>
            <a:fillRect/>
          </a:stretch>
        </p:blipFill>
        <p:spPr>
          <a:xfrm>
            <a:off x="6096000" y="799142"/>
            <a:ext cx="5226050" cy="794901"/>
          </a:xfrm>
          <a:prstGeom prst="rect">
            <a:avLst/>
          </a:prstGeom>
        </p:spPr>
      </p:pic>
      <p:pic>
        <p:nvPicPr>
          <p:cNvPr id="15" name="Picture 14">
            <a:extLst>
              <a:ext uri="{FF2B5EF4-FFF2-40B4-BE49-F238E27FC236}">
                <a16:creationId xmlns:a16="http://schemas.microsoft.com/office/drawing/2014/main" id="{3E22C4C1-9D55-B14F-8714-E4B918E62DE7}"/>
              </a:ext>
            </a:extLst>
          </p:cNvPr>
          <p:cNvPicPr>
            <a:picLocks noChangeAspect="1"/>
          </p:cNvPicPr>
          <p:nvPr/>
        </p:nvPicPr>
        <p:blipFill>
          <a:blip r:embed="rId4"/>
          <a:stretch>
            <a:fillRect/>
          </a:stretch>
        </p:blipFill>
        <p:spPr>
          <a:xfrm>
            <a:off x="6080125" y="1724840"/>
            <a:ext cx="5257800" cy="799730"/>
          </a:xfrm>
          <a:prstGeom prst="rect">
            <a:avLst/>
          </a:prstGeom>
        </p:spPr>
      </p:pic>
      <p:pic>
        <p:nvPicPr>
          <p:cNvPr id="18" name="Picture 17">
            <a:extLst>
              <a:ext uri="{FF2B5EF4-FFF2-40B4-BE49-F238E27FC236}">
                <a16:creationId xmlns:a16="http://schemas.microsoft.com/office/drawing/2014/main" id="{6A4FCE67-6271-CE49-B129-B6583D974B15}"/>
              </a:ext>
            </a:extLst>
          </p:cNvPr>
          <p:cNvPicPr>
            <a:picLocks noChangeAspect="1"/>
          </p:cNvPicPr>
          <p:nvPr/>
        </p:nvPicPr>
        <p:blipFill>
          <a:blip r:embed="rId5"/>
          <a:stretch>
            <a:fillRect/>
          </a:stretch>
        </p:blipFill>
        <p:spPr>
          <a:xfrm>
            <a:off x="4317357" y="5458004"/>
            <a:ext cx="7299968" cy="853895"/>
          </a:xfrm>
          <a:prstGeom prst="rect">
            <a:avLst/>
          </a:prstGeom>
        </p:spPr>
      </p:pic>
    </p:spTree>
    <p:extLst>
      <p:ext uri="{BB962C8B-B14F-4D97-AF65-F5344CB8AC3E}">
        <p14:creationId xmlns:p14="http://schemas.microsoft.com/office/powerpoint/2010/main" val="323619814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0559FC6-1E36-4A42-B3AB-72B57ACB6B71}"/>
              </a:ext>
            </a:extLst>
          </p:cNvPr>
          <p:cNvPicPr>
            <a:picLocks noChangeAspect="1"/>
          </p:cNvPicPr>
          <p:nvPr/>
        </p:nvPicPr>
        <p:blipFill>
          <a:blip r:embed="rId3"/>
          <a:stretch>
            <a:fillRect/>
          </a:stretch>
        </p:blipFill>
        <p:spPr>
          <a:xfrm>
            <a:off x="4138245" y="5441157"/>
            <a:ext cx="7479079" cy="1092450"/>
          </a:xfrm>
          <a:prstGeom prst="rect">
            <a:avLst/>
          </a:prstGeom>
        </p:spPr>
      </p:pic>
      <p:sp>
        <p:nvSpPr>
          <p:cNvPr id="8" name="Title 7">
            <a:extLst>
              <a:ext uri="{FF2B5EF4-FFF2-40B4-BE49-F238E27FC236}">
                <a16:creationId xmlns:a16="http://schemas.microsoft.com/office/drawing/2014/main" id="{94AE68A8-251E-3B4B-887C-38CF72127F31}"/>
              </a:ext>
            </a:extLst>
          </p:cNvPr>
          <p:cNvSpPr>
            <a:spLocks noGrp="1"/>
          </p:cNvSpPr>
          <p:nvPr>
            <p:ph type="title"/>
          </p:nvPr>
        </p:nvSpPr>
        <p:spPr/>
        <p:txBody>
          <a:bodyPr/>
          <a:lstStyle/>
          <a:p>
            <a:r>
              <a:rPr lang="en-US" dirty="0"/>
              <a:t>Floating Point</a:t>
            </a:r>
            <a:br>
              <a:rPr lang="en-US" dirty="0"/>
            </a:br>
            <a:r>
              <a:rPr lang="en-US" dirty="0"/>
              <a:t>Division</a:t>
            </a:r>
          </a:p>
        </p:txBody>
      </p:sp>
      <p:sp>
        <p:nvSpPr>
          <p:cNvPr id="9" name="Content Placeholder 8">
            <a:extLst>
              <a:ext uri="{FF2B5EF4-FFF2-40B4-BE49-F238E27FC236}">
                <a16:creationId xmlns:a16="http://schemas.microsoft.com/office/drawing/2014/main" id="{2EF0B502-D9C5-B342-B97B-DEC9B4525D41}"/>
              </a:ext>
            </a:extLst>
          </p:cNvPr>
          <p:cNvSpPr>
            <a:spLocks noGrp="1"/>
          </p:cNvSpPr>
          <p:nvPr>
            <p:ph sz="half" idx="1"/>
          </p:nvPr>
        </p:nvSpPr>
        <p:spPr/>
        <p:txBody>
          <a:bodyPr/>
          <a:lstStyle/>
          <a:p>
            <a:r>
              <a:rPr lang="en-US" dirty="0"/>
              <a:t>Compute exact quotient</a:t>
            </a:r>
          </a:p>
          <a:p>
            <a:pPr lvl="1"/>
            <a:r>
              <a:rPr lang="en-US" dirty="0"/>
              <a:t>Subtract exponents</a:t>
            </a:r>
          </a:p>
          <a:p>
            <a:pPr lvl="1"/>
            <a:r>
              <a:rPr lang="en-US" dirty="0"/>
              <a:t>Divide significands</a:t>
            </a:r>
          </a:p>
          <a:p>
            <a:pPr lvl="1"/>
            <a:r>
              <a:rPr lang="en-US" dirty="0"/>
              <a:t>XOR sign bits</a:t>
            </a:r>
          </a:p>
          <a:p>
            <a:endParaRPr lang="en-US" dirty="0"/>
          </a:p>
          <a:p>
            <a:r>
              <a:rPr lang="en-US" dirty="0"/>
              <a:t>Renormalize</a:t>
            </a:r>
          </a:p>
          <a:p>
            <a:pPr lvl="1"/>
            <a:r>
              <a:rPr lang="en-US" dirty="0"/>
              <a:t>If 0 &lt; </a:t>
            </a:r>
            <a:r>
              <a:rPr lang="en-US" i="1" dirty="0"/>
              <a:t>m</a:t>
            </a:r>
            <a:r>
              <a:rPr lang="en-US" dirty="0"/>
              <a:t> &lt; 1, left-shift </a:t>
            </a:r>
            <a:r>
              <a:rPr lang="en-US" i="1" dirty="0"/>
              <a:t>m</a:t>
            </a:r>
            <a:r>
              <a:rPr lang="en-US" dirty="0"/>
              <a:t> and decrease </a:t>
            </a:r>
            <a:r>
              <a:rPr lang="en-US" i="1" dirty="0"/>
              <a:t>exponent</a:t>
            </a:r>
          </a:p>
          <a:p>
            <a:pPr lvl="1"/>
            <a:r>
              <a:rPr lang="en-US" dirty="0"/>
              <a:t>Round </a:t>
            </a:r>
            <a:r>
              <a:rPr lang="en-US" i="1" dirty="0"/>
              <a:t>fraction </a:t>
            </a:r>
            <a:r>
              <a:rPr lang="en-US" dirty="0"/>
              <a:t>to fit</a:t>
            </a:r>
          </a:p>
          <a:p>
            <a:pPr lvl="1"/>
            <a:endParaRPr lang="en-US" dirty="0"/>
          </a:p>
          <a:p>
            <a:pPr lvl="1"/>
            <a:endParaRPr lang="en-US" dirty="0"/>
          </a:p>
        </p:txBody>
      </p:sp>
      <p:sp>
        <p:nvSpPr>
          <p:cNvPr id="17" name="Content Placeholder 16">
            <a:extLst>
              <a:ext uri="{FF2B5EF4-FFF2-40B4-BE49-F238E27FC236}">
                <a16:creationId xmlns:a16="http://schemas.microsoft.com/office/drawing/2014/main" id="{BFB8A9C6-3187-B04F-9DB1-3F34852058CB}"/>
              </a:ext>
            </a:extLst>
          </p:cNvPr>
          <p:cNvSpPr>
            <a:spLocks noGrp="1"/>
          </p:cNvSpPr>
          <p:nvPr>
            <p:ph sz="half" idx="2"/>
          </p:nvPr>
        </p:nvSpPr>
        <p:spPr>
          <a:xfrm>
            <a:off x="6172200" y="2524569"/>
            <a:ext cx="5181600" cy="3652393"/>
          </a:xfrm>
        </p:spPr>
        <p:txBody>
          <a:bodyPr/>
          <a:lstStyle/>
          <a:p>
            <a:r>
              <a:rPr lang="en-US" dirty="0"/>
              <a:t>Special cases</a:t>
            </a:r>
          </a:p>
          <a:p>
            <a:pPr lvl="1"/>
            <a:r>
              <a:rPr lang="en-US" dirty="0"/>
              <a:t>Overflow: ∞</a:t>
            </a:r>
          </a:p>
          <a:p>
            <a:pPr lvl="1"/>
            <a:r>
              <a:rPr lang="en-US" dirty="0"/>
              <a:t>Underflow: 0</a:t>
            </a:r>
          </a:p>
          <a:p>
            <a:pPr lvl="1"/>
            <a:r>
              <a:rPr lang="en-US" dirty="0"/>
              <a:t>∞ ÷ ∞ = </a:t>
            </a:r>
            <a:r>
              <a:rPr lang="en-US" dirty="0" err="1"/>
              <a:t>NaN</a:t>
            </a:r>
            <a:endParaRPr lang="en-US" dirty="0"/>
          </a:p>
          <a:p>
            <a:pPr lvl="1"/>
            <a:r>
              <a:rPr lang="en-US" dirty="0"/>
              <a:t>0 ÷ 0 = </a:t>
            </a:r>
            <a:r>
              <a:rPr lang="en-US" dirty="0" err="1"/>
              <a:t>NaN</a:t>
            </a:r>
            <a:endParaRPr lang="en-US" dirty="0"/>
          </a:p>
          <a:p>
            <a:pPr lvl="1"/>
            <a:r>
              <a:rPr lang="en-US" dirty="0" err="1"/>
              <a:t>NaN</a:t>
            </a:r>
            <a:r>
              <a:rPr lang="en-US" dirty="0"/>
              <a:t> ÷ </a:t>
            </a:r>
            <a:r>
              <a:rPr lang="en-US" i="1" dirty="0"/>
              <a:t>anything</a:t>
            </a:r>
            <a:r>
              <a:rPr lang="en-US" dirty="0"/>
              <a:t> = </a:t>
            </a:r>
            <a:r>
              <a:rPr lang="en-US" dirty="0" err="1"/>
              <a:t>NaN</a:t>
            </a:r>
            <a:endParaRPr lang="en-US" dirty="0"/>
          </a:p>
          <a:p>
            <a:pPr lvl="1"/>
            <a:r>
              <a:rPr lang="en-US" i="1" dirty="0"/>
              <a:t>anything</a:t>
            </a:r>
            <a:r>
              <a:rPr lang="en-US" dirty="0"/>
              <a:t> ÷ </a:t>
            </a:r>
            <a:r>
              <a:rPr lang="en-US" dirty="0" err="1"/>
              <a:t>NaN</a:t>
            </a:r>
            <a:r>
              <a:rPr lang="en-US" dirty="0"/>
              <a:t> = </a:t>
            </a:r>
            <a:r>
              <a:rPr lang="en-US" dirty="0" err="1"/>
              <a:t>NaN</a:t>
            </a:r>
            <a:endParaRPr lang="en-US" i="1"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48</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61FEE28E-C86D-4D4E-81B3-0F33BEAA43DE}"/>
              </a:ext>
            </a:extLst>
          </p:cNvPr>
          <p:cNvGrpSpPr/>
          <p:nvPr/>
        </p:nvGrpSpPr>
        <p:grpSpPr>
          <a:xfrm>
            <a:off x="6096000" y="0"/>
            <a:ext cx="6096000" cy="685800"/>
            <a:chOff x="952500" y="1981200"/>
            <a:chExt cx="8534400" cy="685800"/>
          </a:xfrm>
        </p:grpSpPr>
        <p:sp>
          <p:nvSpPr>
            <p:cNvPr id="11" name="Rectangle 10">
              <a:extLst>
                <a:ext uri="{FF2B5EF4-FFF2-40B4-BE49-F238E27FC236}">
                  <a16:creationId xmlns:a16="http://schemas.microsoft.com/office/drawing/2014/main" id="{CF308924-E591-A84E-9FA6-3757C6236D67}"/>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C2E99835-F77F-2847-A446-AF0E80FD61C7}"/>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7ACC3B00-07A4-B14E-B4C0-A4B39CB66DE5}"/>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4" name="Picture 13">
            <a:extLst>
              <a:ext uri="{FF2B5EF4-FFF2-40B4-BE49-F238E27FC236}">
                <a16:creationId xmlns:a16="http://schemas.microsoft.com/office/drawing/2014/main" id="{974D3F71-A2DF-4E4E-9149-FD2E4AFDE0C9}"/>
              </a:ext>
            </a:extLst>
          </p:cNvPr>
          <p:cNvPicPr>
            <a:picLocks noChangeAspect="1"/>
          </p:cNvPicPr>
          <p:nvPr/>
        </p:nvPicPr>
        <p:blipFill>
          <a:blip r:embed="rId4"/>
          <a:stretch>
            <a:fillRect/>
          </a:stretch>
        </p:blipFill>
        <p:spPr>
          <a:xfrm>
            <a:off x="6096000" y="799142"/>
            <a:ext cx="5226050" cy="794901"/>
          </a:xfrm>
          <a:prstGeom prst="rect">
            <a:avLst/>
          </a:prstGeom>
        </p:spPr>
      </p:pic>
      <p:pic>
        <p:nvPicPr>
          <p:cNvPr id="15" name="Picture 14">
            <a:extLst>
              <a:ext uri="{FF2B5EF4-FFF2-40B4-BE49-F238E27FC236}">
                <a16:creationId xmlns:a16="http://schemas.microsoft.com/office/drawing/2014/main" id="{3E22C4C1-9D55-B14F-8714-E4B918E62DE7}"/>
              </a:ext>
            </a:extLst>
          </p:cNvPr>
          <p:cNvPicPr>
            <a:picLocks noChangeAspect="1"/>
          </p:cNvPicPr>
          <p:nvPr/>
        </p:nvPicPr>
        <p:blipFill>
          <a:blip r:embed="rId5"/>
          <a:stretch>
            <a:fillRect/>
          </a:stretch>
        </p:blipFill>
        <p:spPr>
          <a:xfrm>
            <a:off x="6080125" y="1724840"/>
            <a:ext cx="5257800" cy="799730"/>
          </a:xfrm>
          <a:prstGeom prst="rect">
            <a:avLst/>
          </a:prstGeom>
        </p:spPr>
      </p:pic>
    </p:spTree>
    <p:extLst>
      <p:ext uri="{BB962C8B-B14F-4D97-AF65-F5344CB8AC3E}">
        <p14:creationId xmlns:p14="http://schemas.microsoft.com/office/powerpoint/2010/main" val="224566185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BA7F6FD5-84F3-8B4E-852C-632948D31432}"/>
              </a:ext>
            </a:extLst>
          </p:cNvPr>
          <p:cNvPicPr>
            <a:picLocks noChangeAspect="1"/>
          </p:cNvPicPr>
          <p:nvPr/>
        </p:nvPicPr>
        <p:blipFill>
          <a:blip r:embed="rId3"/>
          <a:stretch>
            <a:fillRect/>
          </a:stretch>
        </p:blipFill>
        <p:spPr>
          <a:xfrm>
            <a:off x="3868615" y="5411158"/>
            <a:ext cx="7748710" cy="888054"/>
          </a:xfrm>
          <a:prstGeom prst="rect">
            <a:avLst/>
          </a:prstGeom>
        </p:spPr>
      </p:pic>
      <p:sp>
        <p:nvSpPr>
          <p:cNvPr id="8" name="Title 7">
            <a:extLst>
              <a:ext uri="{FF2B5EF4-FFF2-40B4-BE49-F238E27FC236}">
                <a16:creationId xmlns:a16="http://schemas.microsoft.com/office/drawing/2014/main" id="{94AE68A8-251E-3B4B-887C-38CF72127F31}"/>
              </a:ext>
            </a:extLst>
          </p:cNvPr>
          <p:cNvSpPr>
            <a:spLocks noGrp="1"/>
          </p:cNvSpPr>
          <p:nvPr>
            <p:ph type="title"/>
          </p:nvPr>
        </p:nvSpPr>
        <p:spPr/>
        <p:txBody>
          <a:bodyPr/>
          <a:lstStyle/>
          <a:p>
            <a:r>
              <a:rPr lang="en-US" dirty="0"/>
              <a:t>Floating Point</a:t>
            </a:r>
            <a:br>
              <a:rPr lang="en-US" dirty="0"/>
            </a:br>
            <a:r>
              <a:rPr lang="en-US" dirty="0"/>
              <a:t>Addition</a:t>
            </a:r>
          </a:p>
        </p:txBody>
      </p:sp>
      <p:sp>
        <p:nvSpPr>
          <p:cNvPr id="9" name="Content Placeholder 8">
            <a:extLst>
              <a:ext uri="{FF2B5EF4-FFF2-40B4-BE49-F238E27FC236}">
                <a16:creationId xmlns:a16="http://schemas.microsoft.com/office/drawing/2014/main" id="{2EF0B502-D9C5-B342-B97B-DEC9B4525D41}"/>
              </a:ext>
            </a:extLst>
          </p:cNvPr>
          <p:cNvSpPr>
            <a:spLocks noGrp="1"/>
          </p:cNvSpPr>
          <p:nvPr>
            <p:ph idx="1"/>
          </p:nvPr>
        </p:nvSpPr>
        <p:spPr/>
        <p:txBody>
          <a:bodyPr/>
          <a:lstStyle/>
          <a:p>
            <a:r>
              <a:rPr lang="en-US" dirty="0"/>
              <a:t>Align binary points</a:t>
            </a:r>
          </a:p>
          <a:p>
            <a:pPr lvl="1"/>
            <a:r>
              <a:rPr lang="en-US" dirty="0"/>
              <a:t>Assume </a:t>
            </a:r>
            <a:r>
              <a:rPr lang="en-US" i="1" dirty="0"/>
              <a:t>E</a:t>
            </a:r>
            <a:r>
              <a:rPr lang="en-US" baseline="-25000" dirty="0"/>
              <a:t>1</a:t>
            </a:r>
            <a:r>
              <a:rPr lang="en-US" dirty="0"/>
              <a:t> ≥ </a:t>
            </a:r>
            <a:r>
              <a:rPr lang="en-US" i="1" dirty="0"/>
              <a:t>E</a:t>
            </a:r>
            <a:r>
              <a:rPr lang="en-US" baseline="-25000" dirty="0"/>
              <a:t>2</a:t>
            </a:r>
            <a:endParaRPr lang="en-US" dirty="0"/>
          </a:p>
          <a:p>
            <a:pPr lvl="1"/>
            <a:r>
              <a:rPr lang="en-US" dirty="0"/>
              <a:t>Logical right-shift </a:t>
            </a:r>
            <a:r>
              <a:rPr lang="en-US" i="1" dirty="0"/>
              <a:t>m</a:t>
            </a:r>
            <a:r>
              <a:rPr lang="en-US" baseline="-25000" dirty="0"/>
              <a:t>2</a:t>
            </a:r>
            <a:r>
              <a:rPr lang="en-US" dirty="0"/>
              <a:t> by </a:t>
            </a:r>
            <a:r>
              <a:rPr lang="en-US" i="1" dirty="0"/>
              <a:t>E</a:t>
            </a:r>
            <a:r>
              <a:rPr lang="en-US" baseline="-25000" dirty="0"/>
              <a:t>1</a:t>
            </a:r>
            <a:r>
              <a:rPr lang="en-US" dirty="0"/>
              <a:t> ≥ </a:t>
            </a:r>
            <a:r>
              <a:rPr lang="en-US" i="1" dirty="0"/>
              <a:t>E</a:t>
            </a:r>
            <a:r>
              <a:rPr lang="en-US" baseline="-25000" dirty="0"/>
              <a:t>2</a:t>
            </a:r>
            <a:endParaRPr lang="en-US" dirty="0"/>
          </a:p>
          <a:p>
            <a:endParaRPr lang="en-US" dirty="0"/>
          </a:p>
          <a:p>
            <a:r>
              <a:rPr lang="en-US" dirty="0"/>
              <a:t>Compute exact sum</a:t>
            </a:r>
          </a:p>
          <a:p>
            <a:pPr lvl="1"/>
            <a:r>
              <a:rPr lang="en-US" dirty="0"/>
              <a:t>Add (subtract) modified significands</a:t>
            </a:r>
          </a:p>
          <a:p>
            <a:pPr lvl="1"/>
            <a:r>
              <a:rPr lang="en-US" dirty="0"/>
              <a:t>Exponent is </a:t>
            </a:r>
            <a:r>
              <a:rPr lang="en-US" i="1" dirty="0"/>
              <a:t>exponent</a:t>
            </a:r>
            <a:r>
              <a:rPr lang="en-US" baseline="-25000" dirty="0"/>
              <a:t>1</a:t>
            </a:r>
            <a:endParaRPr lang="en-US" dirty="0"/>
          </a:p>
          <a:p>
            <a:endParaRPr lang="en-US" dirty="0"/>
          </a:p>
          <a:p>
            <a:r>
              <a:rPr lang="en-US" dirty="0"/>
              <a:t>Renormalize</a:t>
            </a:r>
          </a:p>
          <a:p>
            <a:pPr lvl="1"/>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49</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61FEE28E-C86D-4D4E-81B3-0F33BEAA43DE}"/>
              </a:ext>
            </a:extLst>
          </p:cNvPr>
          <p:cNvGrpSpPr/>
          <p:nvPr/>
        </p:nvGrpSpPr>
        <p:grpSpPr>
          <a:xfrm>
            <a:off x="6096000" y="0"/>
            <a:ext cx="6096000" cy="685800"/>
            <a:chOff x="952500" y="1981200"/>
            <a:chExt cx="8534400" cy="685800"/>
          </a:xfrm>
        </p:grpSpPr>
        <p:sp>
          <p:nvSpPr>
            <p:cNvPr id="11" name="Rectangle 10">
              <a:extLst>
                <a:ext uri="{FF2B5EF4-FFF2-40B4-BE49-F238E27FC236}">
                  <a16:creationId xmlns:a16="http://schemas.microsoft.com/office/drawing/2014/main" id="{CF308924-E591-A84E-9FA6-3757C6236D67}"/>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C2E99835-F77F-2847-A446-AF0E80FD61C7}"/>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7ACC3B00-07A4-B14E-B4C0-A4B39CB66DE5}"/>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4" name="Picture 13">
            <a:extLst>
              <a:ext uri="{FF2B5EF4-FFF2-40B4-BE49-F238E27FC236}">
                <a16:creationId xmlns:a16="http://schemas.microsoft.com/office/drawing/2014/main" id="{974D3F71-A2DF-4E4E-9149-FD2E4AFDE0C9}"/>
              </a:ext>
            </a:extLst>
          </p:cNvPr>
          <p:cNvPicPr>
            <a:picLocks noChangeAspect="1"/>
          </p:cNvPicPr>
          <p:nvPr/>
        </p:nvPicPr>
        <p:blipFill>
          <a:blip r:embed="rId4"/>
          <a:stretch>
            <a:fillRect/>
          </a:stretch>
        </p:blipFill>
        <p:spPr>
          <a:xfrm>
            <a:off x="6096000" y="799142"/>
            <a:ext cx="5226050" cy="794901"/>
          </a:xfrm>
          <a:prstGeom prst="rect">
            <a:avLst/>
          </a:prstGeom>
        </p:spPr>
      </p:pic>
      <p:pic>
        <p:nvPicPr>
          <p:cNvPr id="15" name="Picture 14">
            <a:extLst>
              <a:ext uri="{FF2B5EF4-FFF2-40B4-BE49-F238E27FC236}">
                <a16:creationId xmlns:a16="http://schemas.microsoft.com/office/drawing/2014/main" id="{3E22C4C1-9D55-B14F-8714-E4B918E62DE7}"/>
              </a:ext>
            </a:extLst>
          </p:cNvPr>
          <p:cNvPicPr>
            <a:picLocks noChangeAspect="1"/>
          </p:cNvPicPr>
          <p:nvPr/>
        </p:nvPicPr>
        <p:blipFill>
          <a:blip r:embed="rId5"/>
          <a:stretch>
            <a:fillRect/>
          </a:stretch>
        </p:blipFill>
        <p:spPr>
          <a:xfrm>
            <a:off x="6080125" y="1724840"/>
            <a:ext cx="5257800" cy="799730"/>
          </a:xfrm>
          <a:prstGeom prst="rect">
            <a:avLst/>
          </a:prstGeom>
        </p:spPr>
      </p:pic>
    </p:spTree>
    <p:extLst>
      <p:ext uri="{BB962C8B-B14F-4D97-AF65-F5344CB8AC3E}">
        <p14:creationId xmlns:p14="http://schemas.microsoft.com/office/powerpoint/2010/main" val="24293418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509CE60-D08B-7645-BCA8-091CC837FCAE}"/>
              </a:ext>
            </a:extLst>
          </p:cNvPr>
          <p:cNvPicPr>
            <a:picLocks noChangeAspect="1"/>
          </p:cNvPicPr>
          <p:nvPr/>
        </p:nvPicPr>
        <p:blipFill>
          <a:blip r:embed="rId3"/>
          <a:stretch>
            <a:fillRect/>
          </a:stretch>
        </p:blipFill>
        <p:spPr>
          <a:xfrm>
            <a:off x="4140200" y="1677988"/>
            <a:ext cx="3911600" cy="1371600"/>
          </a:xfrm>
          <a:prstGeom prst="rect">
            <a:avLst/>
          </a:prstGeom>
        </p:spPr>
      </p:pic>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Fixed Point Numbers:</a:t>
            </a:r>
            <a:br>
              <a:rPr lang="en-US" dirty="0"/>
            </a:br>
            <a:r>
              <a:rPr lang="en-US" dirty="0"/>
              <a:t>Encoding</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5</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11" name="Rectangle 10">
            <a:extLst>
              <a:ext uri="{FF2B5EF4-FFF2-40B4-BE49-F238E27FC236}">
                <a16:creationId xmlns:a16="http://schemas.microsoft.com/office/drawing/2014/main" id="{0B6D1ED5-C2DA-524A-B017-5350C9C8D1A2}"/>
              </a:ext>
            </a:extLst>
          </p:cNvPr>
          <p:cNvSpPr/>
          <p:nvPr/>
        </p:nvSpPr>
        <p:spPr>
          <a:xfrm>
            <a:off x="1597674"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solidFill>
                  <a:srgbClr val="FFFF00"/>
                </a:solidFill>
              </a:rPr>
              <a:t>b</a:t>
            </a:r>
            <a:r>
              <a:rPr lang="en-US" sz="2800" baseline="-25000" dirty="0" err="1">
                <a:solidFill>
                  <a:srgbClr val="FFFF00"/>
                </a:solidFill>
              </a:rPr>
              <a:t>j</a:t>
            </a:r>
            <a:endParaRPr lang="en-US" sz="2800" baseline="-25000" dirty="0">
              <a:solidFill>
                <a:srgbClr val="FFFF00"/>
              </a:solidFill>
            </a:endParaRPr>
          </a:p>
        </p:txBody>
      </p:sp>
      <p:sp>
        <p:nvSpPr>
          <p:cNvPr id="12" name="Rectangle 11">
            <a:extLst>
              <a:ext uri="{FF2B5EF4-FFF2-40B4-BE49-F238E27FC236}">
                <a16:creationId xmlns:a16="http://schemas.microsoft.com/office/drawing/2014/main" id="{984DB184-FEE8-F943-8102-64ED8AAE7C22}"/>
              </a:ext>
            </a:extLst>
          </p:cNvPr>
          <p:cNvSpPr/>
          <p:nvPr/>
        </p:nvSpPr>
        <p:spPr>
          <a:xfrm>
            <a:off x="2242108"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j-1</a:t>
            </a:r>
          </a:p>
        </p:txBody>
      </p:sp>
      <p:sp>
        <p:nvSpPr>
          <p:cNvPr id="13" name="Rectangle 12">
            <a:extLst>
              <a:ext uri="{FF2B5EF4-FFF2-40B4-BE49-F238E27FC236}">
                <a16:creationId xmlns:a16="http://schemas.microsoft.com/office/drawing/2014/main" id="{2A87A375-F85A-8F4E-AB18-7E4483461DA3}"/>
              </a:ext>
            </a:extLst>
          </p:cNvPr>
          <p:cNvSpPr/>
          <p:nvPr/>
        </p:nvSpPr>
        <p:spPr>
          <a:xfrm>
            <a:off x="2890546" y="4675233"/>
            <a:ext cx="1078386"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FFFF00"/>
                </a:solidFill>
              </a:rPr>
              <a:t>. . .</a:t>
            </a:r>
          </a:p>
          <a:p>
            <a:pPr algn="ctr"/>
            <a:endParaRPr lang="en-US" sz="2800" b="1" baseline="-25000" dirty="0">
              <a:solidFill>
                <a:srgbClr val="FFFF00"/>
              </a:solidFill>
            </a:endParaRPr>
          </a:p>
        </p:txBody>
      </p:sp>
      <p:sp>
        <p:nvSpPr>
          <p:cNvPr id="14" name="Rectangle 13">
            <a:extLst>
              <a:ext uri="{FF2B5EF4-FFF2-40B4-BE49-F238E27FC236}">
                <a16:creationId xmlns:a16="http://schemas.microsoft.com/office/drawing/2014/main" id="{9B7A97CD-4601-2D4E-A15F-B48D73D8F0CF}"/>
              </a:ext>
            </a:extLst>
          </p:cNvPr>
          <p:cNvSpPr/>
          <p:nvPr/>
        </p:nvSpPr>
        <p:spPr>
          <a:xfrm>
            <a:off x="3968932"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2</a:t>
            </a:r>
          </a:p>
        </p:txBody>
      </p:sp>
      <p:sp>
        <p:nvSpPr>
          <p:cNvPr id="15" name="Rectangle 14">
            <a:extLst>
              <a:ext uri="{FF2B5EF4-FFF2-40B4-BE49-F238E27FC236}">
                <a16:creationId xmlns:a16="http://schemas.microsoft.com/office/drawing/2014/main" id="{C8DC93E8-1830-9B47-81BE-91D109431045}"/>
              </a:ext>
            </a:extLst>
          </p:cNvPr>
          <p:cNvSpPr/>
          <p:nvPr/>
        </p:nvSpPr>
        <p:spPr>
          <a:xfrm>
            <a:off x="4613366"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1</a:t>
            </a:r>
          </a:p>
        </p:txBody>
      </p:sp>
      <p:sp>
        <p:nvSpPr>
          <p:cNvPr id="16" name="Rectangle 15">
            <a:extLst>
              <a:ext uri="{FF2B5EF4-FFF2-40B4-BE49-F238E27FC236}">
                <a16:creationId xmlns:a16="http://schemas.microsoft.com/office/drawing/2014/main" id="{FEA723E8-B3D9-4647-A5A3-38146D9C7912}"/>
              </a:ext>
            </a:extLst>
          </p:cNvPr>
          <p:cNvSpPr/>
          <p:nvPr/>
        </p:nvSpPr>
        <p:spPr>
          <a:xfrm>
            <a:off x="5257800"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0</a:t>
            </a:r>
          </a:p>
        </p:txBody>
      </p:sp>
      <p:sp>
        <p:nvSpPr>
          <p:cNvPr id="17" name="TextBox 16">
            <a:extLst>
              <a:ext uri="{FF2B5EF4-FFF2-40B4-BE49-F238E27FC236}">
                <a16:creationId xmlns:a16="http://schemas.microsoft.com/office/drawing/2014/main" id="{846A5D60-A442-DC42-8F8B-1364953AF050}"/>
              </a:ext>
            </a:extLst>
          </p:cNvPr>
          <p:cNvSpPr txBox="1"/>
          <p:nvPr/>
        </p:nvSpPr>
        <p:spPr>
          <a:xfrm>
            <a:off x="953240" y="4812784"/>
            <a:ext cx="526106" cy="369332"/>
          </a:xfrm>
          <a:prstGeom prst="rect">
            <a:avLst/>
          </a:prstGeom>
          <a:noFill/>
        </p:spPr>
        <p:txBody>
          <a:bodyPr wrap="none" rtlCol="0">
            <a:spAutoFit/>
          </a:bodyPr>
          <a:lstStyle/>
          <a:p>
            <a:pPr algn="r"/>
            <a:r>
              <a:rPr lang="en-US" dirty="0"/>
              <a:t>bits</a:t>
            </a:r>
          </a:p>
        </p:txBody>
      </p:sp>
      <p:sp>
        <p:nvSpPr>
          <p:cNvPr id="18" name="TextBox 17">
            <a:extLst>
              <a:ext uri="{FF2B5EF4-FFF2-40B4-BE49-F238E27FC236}">
                <a16:creationId xmlns:a16="http://schemas.microsoft.com/office/drawing/2014/main" id="{296D7934-3C86-8143-8043-771F29FEFF87}"/>
              </a:ext>
            </a:extLst>
          </p:cNvPr>
          <p:cNvSpPr txBox="1"/>
          <p:nvPr/>
        </p:nvSpPr>
        <p:spPr>
          <a:xfrm>
            <a:off x="655385" y="5455920"/>
            <a:ext cx="821700" cy="369332"/>
          </a:xfrm>
          <a:prstGeom prst="rect">
            <a:avLst/>
          </a:prstGeom>
          <a:noFill/>
        </p:spPr>
        <p:txBody>
          <a:bodyPr wrap="none" rtlCol="0">
            <a:spAutoFit/>
          </a:bodyPr>
          <a:lstStyle/>
          <a:p>
            <a:pPr algn="r"/>
            <a:r>
              <a:rPr lang="en-US" dirty="0"/>
              <a:t>weight</a:t>
            </a:r>
          </a:p>
        </p:txBody>
      </p:sp>
      <p:sp>
        <p:nvSpPr>
          <p:cNvPr id="19" name="Rectangle 18">
            <a:extLst>
              <a:ext uri="{FF2B5EF4-FFF2-40B4-BE49-F238E27FC236}">
                <a16:creationId xmlns:a16="http://schemas.microsoft.com/office/drawing/2014/main" id="{D50FC5A1-F841-414B-8559-7FF52F38399E}"/>
              </a:ext>
            </a:extLst>
          </p:cNvPr>
          <p:cNvSpPr/>
          <p:nvPr/>
        </p:nvSpPr>
        <p:spPr>
          <a:xfrm>
            <a:off x="1593670"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2</a:t>
            </a:r>
            <a:r>
              <a:rPr lang="en-US" sz="2800" b="1" baseline="30000" dirty="0">
                <a:solidFill>
                  <a:srgbClr val="002060"/>
                </a:solidFill>
              </a:rPr>
              <a:t>j</a:t>
            </a:r>
          </a:p>
        </p:txBody>
      </p:sp>
      <p:sp>
        <p:nvSpPr>
          <p:cNvPr id="20" name="Rectangle 19">
            <a:extLst>
              <a:ext uri="{FF2B5EF4-FFF2-40B4-BE49-F238E27FC236}">
                <a16:creationId xmlns:a16="http://schemas.microsoft.com/office/drawing/2014/main" id="{DBE98E89-FA61-CD45-8BC3-44B235E15BAD}"/>
              </a:ext>
            </a:extLst>
          </p:cNvPr>
          <p:cNvSpPr/>
          <p:nvPr/>
        </p:nvSpPr>
        <p:spPr>
          <a:xfrm>
            <a:off x="2238104"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2</a:t>
            </a:r>
            <a:r>
              <a:rPr lang="en-US" sz="2800" b="1" baseline="30000" dirty="0">
                <a:solidFill>
                  <a:srgbClr val="002060"/>
                </a:solidFill>
              </a:rPr>
              <a:t>j-1</a:t>
            </a:r>
          </a:p>
        </p:txBody>
      </p:sp>
      <p:sp>
        <p:nvSpPr>
          <p:cNvPr id="21" name="Rectangle 20">
            <a:extLst>
              <a:ext uri="{FF2B5EF4-FFF2-40B4-BE49-F238E27FC236}">
                <a16:creationId xmlns:a16="http://schemas.microsoft.com/office/drawing/2014/main" id="{4ACEA0F9-C2D0-1240-BB1F-C9C1ECBA963D}"/>
              </a:ext>
            </a:extLst>
          </p:cNvPr>
          <p:cNvSpPr/>
          <p:nvPr/>
        </p:nvSpPr>
        <p:spPr>
          <a:xfrm>
            <a:off x="2886542" y="5319667"/>
            <a:ext cx="1078386"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002060"/>
                </a:solidFill>
              </a:rPr>
              <a:t>. . .</a:t>
            </a:r>
          </a:p>
          <a:p>
            <a:pPr algn="ctr"/>
            <a:endParaRPr lang="en-US" sz="2800" b="1" baseline="-25000" dirty="0">
              <a:solidFill>
                <a:srgbClr val="002060"/>
              </a:solidFill>
            </a:endParaRPr>
          </a:p>
        </p:txBody>
      </p:sp>
      <p:sp>
        <p:nvSpPr>
          <p:cNvPr id="22" name="Rectangle 21">
            <a:extLst>
              <a:ext uri="{FF2B5EF4-FFF2-40B4-BE49-F238E27FC236}">
                <a16:creationId xmlns:a16="http://schemas.microsoft.com/office/drawing/2014/main" id="{7980DFEC-69A7-2343-B1D2-468DE657F732}"/>
              </a:ext>
            </a:extLst>
          </p:cNvPr>
          <p:cNvSpPr/>
          <p:nvPr/>
        </p:nvSpPr>
        <p:spPr>
          <a:xfrm>
            <a:off x="3964928"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4</a:t>
            </a:r>
            <a:endParaRPr lang="en-US" sz="2800" b="1" baseline="30000" dirty="0">
              <a:solidFill>
                <a:srgbClr val="002060"/>
              </a:solidFill>
            </a:endParaRPr>
          </a:p>
        </p:txBody>
      </p:sp>
      <p:sp>
        <p:nvSpPr>
          <p:cNvPr id="23" name="Rectangle 22">
            <a:extLst>
              <a:ext uri="{FF2B5EF4-FFF2-40B4-BE49-F238E27FC236}">
                <a16:creationId xmlns:a16="http://schemas.microsoft.com/office/drawing/2014/main" id="{6B119F60-216E-CA45-8E39-8E09FCF98D42}"/>
              </a:ext>
            </a:extLst>
          </p:cNvPr>
          <p:cNvSpPr/>
          <p:nvPr/>
        </p:nvSpPr>
        <p:spPr>
          <a:xfrm>
            <a:off x="4609362"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2</a:t>
            </a:r>
            <a:endParaRPr lang="en-US" sz="2800" b="1" baseline="-25000" dirty="0">
              <a:solidFill>
                <a:srgbClr val="002060"/>
              </a:solidFill>
            </a:endParaRPr>
          </a:p>
        </p:txBody>
      </p:sp>
      <p:sp>
        <p:nvSpPr>
          <p:cNvPr id="24" name="Rectangle 23">
            <a:extLst>
              <a:ext uri="{FF2B5EF4-FFF2-40B4-BE49-F238E27FC236}">
                <a16:creationId xmlns:a16="http://schemas.microsoft.com/office/drawing/2014/main" id="{CC942657-1BD1-1143-B62F-AD2783961006}"/>
              </a:ext>
            </a:extLst>
          </p:cNvPr>
          <p:cNvSpPr/>
          <p:nvPr/>
        </p:nvSpPr>
        <p:spPr>
          <a:xfrm>
            <a:off x="5253796"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1</a:t>
            </a:r>
            <a:endParaRPr lang="en-US" sz="2800" b="1" baseline="-25000" dirty="0">
              <a:solidFill>
                <a:srgbClr val="002060"/>
              </a:solidFill>
            </a:endParaRPr>
          </a:p>
        </p:txBody>
      </p:sp>
      <p:sp>
        <p:nvSpPr>
          <p:cNvPr id="25" name="Rectangle 24">
            <a:extLst>
              <a:ext uri="{FF2B5EF4-FFF2-40B4-BE49-F238E27FC236}">
                <a16:creationId xmlns:a16="http://schemas.microsoft.com/office/drawing/2014/main" id="{2B5A0B3D-A0C3-7442-9AA5-8468E9204538}"/>
              </a:ext>
            </a:extLst>
          </p:cNvPr>
          <p:cNvSpPr/>
          <p:nvPr/>
        </p:nvSpPr>
        <p:spPr>
          <a:xfrm>
            <a:off x="5894226" y="4675233"/>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-1</a:t>
            </a:r>
          </a:p>
        </p:txBody>
      </p:sp>
      <p:sp>
        <p:nvSpPr>
          <p:cNvPr id="26" name="Rectangle 25">
            <a:extLst>
              <a:ext uri="{FF2B5EF4-FFF2-40B4-BE49-F238E27FC236}">
                <a16:creationId xmlns:a16="http://schemas.microsoft.com/office/drawing/2014/main" id="{95570481-0A24-D84D-84BA-BF731C930929}"/>
              </a:ext>
            </a:extLst>
          </p:cNvPr>
          <p:cNvSpPr/>
          <p:nvPr/>
        </p:nvSpPr>
        <p:spPr>
          <a:xfrm>
            <a:off x="6538660" y="4675233"/>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-2</a:t>
            </a:r>
          </a:p>
        </p:txBody>
      </p:sp>
      <p:sp>
        <p:nvSpPr>
          <p:cNvPr id="27" name="Rectangle 26">
            <a:extLst>
              <a:ext uri="{FF2B5EF4-FFF2-40B4-BE49-F238E27FC236}">
                <a16:creationId xmlns:a16="http://schemas.microsoft.com/office/drawing/2014/main" id="{85796744-1D8F-DE47-B31A-574E0B3D247C}"/>
              </a:ext>
            </a:extLst>
          </p:cNvPr>
          <p:cNvSpPr/>
          <p:nvPr/>
        </p:nvSpPr>
        <p:spPr>
          <a:xfrm>
            <a:off x="7183094" y="4675233"/>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-3</a:t>
            </a:r>
          </a:p>
        </p:txBody>
      </p:sp>
      <p:sp>
        <p:nvSpPr>
          <p:cNvPr id="28" name="Rectangle 27">
            <a:extLst>
              <a:ext uri="{FF2B5EF4-FFF2-40B4-BE49-F238E27FC236}">
                <a16:creationId xmlns:a16="http://schemas.microsoft.com/office/drawing/2014/main" id="{601B5F31-AF64-3845-A012-D85AB1DAB969}"/>
              </a:ext>
            </a:extLst>
          </p:cNvPr>
          <p:cNvSpPr/>
          <p:nvPr/>
        </p:nvSpPr>
        <p:spPr>
          <a:xfrm>
            <a:off x="7827528" y="4676531"/>
            <a:ext cx="1078386"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FFFF00"/>
                </a:solidFill>
              </a:rPr>
              <a:t>. . .</a:t>
            </a:r>
          </a:p>
          <a:p>
            <a:pPr algn="ctr"/>
            <a:endParaRPr lang="en-US" sz="2800" b="1" baseline="-25000" dirty="0">
              <a:solidFill>
                <a:srgbClr val="FFFF00"/>
              </a:solidFill>
            </a:endParaRPr>
          </a:p>
        </p:txBody>
      </p:sp>
      <p:sp>
        <p:nvSpPr>
          <p:cNvPr id="30" name="Rectangle 29">
            <a:extLst>
              <a:ext uri="{FF2B5EF4-FFF2-40B4-BE49-F238E27FC236}">
                <a16:creationId xmlns:a16="http://schemas.microsoft.com/office/drawing/2014/main" id="{F70A9A22-7FDB-EE4A-A4B0-095FE6112EC9}"/>
              </a:ext>
            </a:extLst>
          </p:cNvPr>
          <p:cNvSpPr/>
          <p:nvPr/>
        </p:nvSpPr>
        <p:spPr>
          <a:xfrm>
            <a:off x="8905177" y="4675233"/>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2800" dirty="0">
                <a:solidFill>
                  <a:srgbClr val="FFFF00"/>
                </a:solidFill>
              </a:rPr>
              <a:t>b</a:t>
            </a:r>
            <a:r>
              <a:rPr lang="en-US" sz="2800" baseline="-25000" dirty="0">
                <a:solidFill>
                  <a:srgbClr val="FFFF00"/>
                </a:solidFill>
              </a:rPr>
              <a:t>-k+1</a:t>
            </a:r>
          </a:p>
        </p:txBody>
      </p:sp>
      <p:sp>
        <p:nvSpPr>
          <p:cNvPr id="31" name="Rectangle 30">
            <a:extLst>
              <a:ext uri="{FF2B5EF4-FFF2-40B4-BE49-F238E27FC236}">
                <a16:creationId xmlns:a16="http://schemas.microsoft.com/office/drawing/2014/main" id="{B899CACF-C845-254D-BEE7-284B88E0389B}"/>
              </a:ext>
            </a:extLst>
          </p:cNvPr>
          <p:cNvSpPr/>
          <p:nvPr/>
        </p:nvSpPr>
        <p:spPr>
          <a:xfrm>
            <a:off x="9549611" y="4675233"/>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-k</a:t>
            </a:r>
          </a:p>
        </p:txBody>
      </p:sp>
      <p:sp>
        <p:nvSpPr>
          <p:cNvPr id="32" name="Rectangle 31">
            <a:extLst>
              <a:ext uri="{FF2B5EF4-FFF2-40B4-BE49-F238E27FC236}">
                <a16:creationId xmlns:a16="http://schemas.microsoft.com/office/drawing/2014/main" id="{256DC0DF-E848-6A41-9291-DB59E4E7EE28}"/>
              </a:ext>
            </a:extLst>
          </p:cNvPr>
          <p:cNvSpPr/>
          <p:nvPr/>
        </p:nvSpPr>
        <p:spPr>
          <a:xfrm>
            <a:off x="5949974"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C00000"/>
                </a:solidFill>
              </a:rPr>
              <a:t>½</a:t>
            </a:r>
            <a:endParaRPr lang="en-US" sz="2800" b="1" baseline="30000" dirty="0">
              <a:solidFill>
                <a:srgbClr val="C00000"/>
              </a:solidFill>
            </a:endParaRPr>
          </a:p>
        </p:txBody>
      </p:sp>
      <p:sp>
        <p:nvSpPr>
          <p:cNvPr id="33" name="Rectangle 32">
            <a:extLst>
              <a:ext uri="{FF2B5EF4-FFF2-40B4-BE49-F238E27FC236}">
                <a16:creationId xmlns:a16="http://schemas.microsoft.com/office/drawing/2014/main" id="{C62DC5E8-E8D4-B047-AACA-F75D1FAB2460}"/>
              </a:ext>
            </a:extLst>
          </p:cNvPr>
          <p:cNvSpPr/>
          <p:nvPr/>
        </p:nvSpPr>
        <p:spPr>
          <a:xfrm>
            <a:off x="6594408"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C00000"/>
                </a:solidFill>
              </a:rPr>
              <a:t>¼</a:t>
            </a:r>
            <a:endParaRPr lang="en-US" sz="2800" b="1" baseline="-25000" dirty="0">
              <a:solidFill>
                <a:srgbClr val="C00000"/>
              </a:solidFill>
            </a:endParaRPr>
          </a:p>
        </p:txBody>
      </p:sp>
      <p:sp>
        <p:nvSpPr>
          <p:cNvPr id="34" name="Rectangle 33">
            <a:extLst>
              <a:ext uri="{FF2B5EF4-FFF2-40B4-BE49-F238E27FC236}">
                <a16:creationId xmlns:a16="http://schemas.microsoft.com/office/drawing/2014/main" id="{D51EAC01-CB56-464B-950F-418D66EC6E0F}"/>
              </a:ext>
            </a:extLst>
          </p:cNvPr>
          <p:cNvSpPr/>
          <p:nvPr/>
        </p:nvSpPr>
        <p:spPr>
          <a:xfrm>
            <a:off x="7238842"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C00000"/>
                </a:solidFill>
              </a:rPr>
              <a:t>⅛</a:t>
            </a:r>
          </a:p>
        </p:txBody>
      </p:sp>
      <p:sp>
        <p:nvSpPr>
          <p:cNvPr id="35" name="Rectangle 34">
            <a:extLst>
              <a:ext uri="{FF2B5EF4-FFF2-40B4-BE49-F238E27FC236}">
                <a16:creationId xmlns:a16="http://schemas.microsoft.com/office/drawing/2014/main" id="{4C9AA91B-3953-6E41-AE3D-FC430F718A46}"/>
              </a:ext>
            </a:extLst>
          </p:cNvPr>
          <p:cNvSpPr/>
          <p:nvPr/>
        </p:nvSpPr>
        <p:spPr>
          <a:xfrm>
            <a:off x="7822050" y="5318369"/>
            <a:ext cx="1078386"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C00000"/>
                </a:solidFill>
              </a:rPr>
              <a:t>. . .</a:t>
            </a:r>
          </a:p>
          <a:p>
            <a:pPr algn="ctr"/>
            <a:endParaRPr lang="en-US" sz="2800" b="1" baseline="-25000" dirty="0">
              <a:solidFill>
                <a:srgbClr val="C00000"/>
              </a:solidFill>
            </a:endParaRPr>
          </a:p>
        </p:txBody>
      </p:sp>
      <p:sp>
        <p:nvSpPr>
          <p:cNvPr id="36" name="Rectangle 35">
            <a:extLst>
              <a:ext uri="{FF2B5EF4-FFF2-40B4-BE49-F238E27FC236}">
                <a16:creationId xmlns:a16="http://schemas.microsoft.com/office/drawing/2014/main" id="{529BD602-ADAD-8F4E-8BFF-5716C6B43F04}"/>
              </a:ext>
            </a:extLst>
          </p:cNvPr>
          <p:cNvSpPr/>
          <p:nvPr/>
        </p:nvSpPr>
        <p:spPr>
          <a:xfrm>
            <a:off x="8904440" y="5323643"/>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2800" b="1" dirty="0">
                <a:solidFill>
                  <a:srgbClr val="C00000"/>
                </a:solidFill>
              </a:rPr>
              <a:t>2</a:t>
            </a:r>
            <a:r>
              <a:rPr lang="en-US" sz="2800" b="1" baseline="30000" dirty="0">
                <a:solidFill>
                  <a:srgbClr val="C00000"/>
                </a:solidFill>
              </a:rPr>
              <a:t>-k+1</a:t>
            </a:r>
          </a:p>
        </p:txBody>
      </p:sp>
      <p:sp>
        <p:nvSpPr>
          <p:cNvPr id="37" name="Rectangle 36">
            <a:extLst>
              <a:ext uri="{FF2B5EF4-FFF2-40B4-BE49-F238E27FC236}">
                <a16:creationId xmlns:a16="http://schemas.microsoft.com/office/drawing/2014/main" id="{E5122CD8-4836-3643-A53B-95DBC914FD0F}"/>
              </a:ext>
            </a:extLst>
          </p:cNvPr>
          <p:cNvSpPr/>
          <p:nvPr/>
        </p:nvSpPr>
        <p:spPr>
          <a:xfrm>
            <a:off x="9548874" y="5323643"/>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C00000"/>
                </a:solidFill>
              </a:rPr>
              <a:t>2</a:t>
            </a:r>
            <a:r>
              <a:rPr lang="en-US" sz="2800" b="1" baseline="30000" dirty="0">
                <a:solidFill>
                  <a:srgbClr val="C00000"/>
                </a:solidFill>
              </a:rPr>
              <a:t>-k</a:t>
            </a:r>
          </a:p>
        </p:txBody>
      </p:sp>
      <p:sp>
        <p:nvSpPr>
          <p:cNvPr id="38" name="Rounded Rectangular Callout 37">
            <a:extLst>
              <a:ext uri="{FF2B5EF4-FFF2-40B4-BE49-F238E27FC236}">
                <a16:creationId xmlns:a16="http://schemas.microsoft.com/office/drawing/2014/main" id="{567DFBE5-A8B7-F446-BFDE-D52F7C9E141B}"/>
              </a:ext>
            </a:extLst>
          </p:cNvPr>
          <p:cNvSpPr/>
          <p:nvPr/>
        </p:nvSpPr>
        <p:spPr>
          <a:xfrm>
            <a:off x="5322188" y="6070294"/>
            <a:ext cx="1538689" cy="286056"/>
          </a:xfrm>
          <a:prstGeom prst="wedgeRoundRectCallout">
            <a:avLst>
              <a:gd name="adj1" fmla="val -14389"/>
              <a:gd name="adj2" fmla="val -280265"/>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Binary point</a:t>
            </a:r>
          </a:p>
        </p:txBody>
      </p:sp>
      <p:sp>
        <p:nvSpPr>
          <p:cNvPr id="39" name="Left Brace 38">
            <a:extLst>
              <a:ext uri="{FF2B5EF4-FFF2-40B4-BE49-F238E27FC236}">
                <a16:creationId xmlns:a16="http://schemas.microsoft.com/office/drawing/2014/main" id="{7364A4CD-6DF5-7144-936F-6C1F16ACD646}"/>
              </a:ext>
            </a:extLst>
          </p:cNvPr>
          <p:cNvSpPr/>
          <p:nvPr/>
        </p:nvSpPr>
        <p:spPr>
          <a:xfrm rot="5400000">
            <a:off x="3599957" y="2227267"/>
            <a:ext cx="353051" cy="4251500"/>
          </a:xfrm>
          <a:prstGeom prst="leftBrace">
            <a:avLst/>
          </a:prstGeom>
          <a:ln w="38100">
            <a:solidFill>
              <a:srgbClr val="00206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0" name="Left Brace 39">
            <a:extLst>
              <a:ext uri="{FF2B5EF4-FFF2-40B4-BE49-F238E27FC236}">
                <a16:creationId xmlns:a16="http://schemas.microsoft.com/office/drawing/2014/main" id="{771E652C-431B-2749-B56F-83E1B24529B7}"/>
              </a:ext>
            </a:extLst>
          </p:cNvPr>
          <p:cNvSpPr/>
          <p:nvPr/>
        </p:nvSpPr>
        <p:spPr>
          <a:xfrm rot="5400000">
            <a:off x="7875275" y="2214123"/>
            <a:ext cx="353051" cy="4251500"/>
          </a:xfrm>
          <a:prstGeom prst="leftBrace">
            <a:avLst/>
          </a:prstGeom>
          <a:ln w="38100">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1" name="TextBox 40">
            <a:extLst>
              <a:ext uri="{FF2B5EF4-FFF2-40B4-BE49-F238E27FC236}">
                <a16:creationId xmlns:a16="http://schemas.microsoft.com/office/drawing/2014/main" id="{9A7BFD5C-674D-C24D-8315-834F0C9B9CD9}"/>
              </a:ext>
            </a:extLst>
          </p:cNvPr>
          <p:cNvSpPr txBox="1"/>
          <p:nvPr/>
        </p:nvSpPr>
        <p:spPr>
          <a:xfrm>
            <a:off x="2974083" y="3734314"/>
            <a:ext cx="1604798" cy="369332"/>
          </a:xfrm>
          <a:prstGeom prst="rect">
            <a:avLst/>
          </a:prstGeom>
          <a:noFill/>
        </p:spPr>
        <p:txBody>
          <a:bodyPr wrap="none" rtlCol="0">
            <a:spAutoFit/>
          </a:bodyPr>
          <a:lstStyle/>
          <a:p>
            <a:pPr algn="ctr"/>
            <a:r>
              <a:rPr lang="en-US" dirty="0"/>
              <a:t>integer portion</a:t>
            </a:r>
          </a:p>
        </p:txBody>
      </p:sp>
      <p:sp>
        <p:nvSpPr>
          <p:cNvPr id="42" name="TextBox 41">
            <a:extLst>
              <a:ext uri="{FF2B5EF4-FFF2-40B4-BE49-F238E27FC236}">
                <a16:creationId xmlns:a16="http://schemas.microsoft.com/office/drawing/2014/main" id="{94BAC0D7-0BB6-8A46-BCA7-003538015E6A}"/>
              </a:ext>
            </a:extLst>
          </p:cNvPr>
          <p:cNvSpPr txBox="1"/>
          <p:nvPr/>
        </p:nvSpPr>
        <p:spPr>
          <a:xfrm>
            <a:off x="7138698" y="3740660"/>
            <a:ext cx="1826206" cy="369332"/>
          </a:xfrm>
          <a:prstGeom prst="rect">
            <a:avLst/>
          </a:prstGeom>
          <a:noFill/>
        </p:spPr>
        <p:txBody>
          <a:bodyPr wrap="none" rtlCol="0">
            <a:spAutoFit/>
          </a:bodyPr>
          <a:lstStyle/>
          <a:p>
            <a:pPr algn="ctr"/>
            <a:r>
              <a:rPr lang="en-US" dirty="0"/>
              <a:t>fractional portion</a:t>
            </a:r>
          </a:p>
        </p:txBody>
      </p:sp>
      <p:sp>
        <p:nvSpPr>
          <p:cNvPr id="43" name="Oval 42">
            <a:extLst>
              <a:ext uri="{FF2B5EF4-FFF2-40B4-BE49-F238E27FC236}">
                <a16:creationId xmlns:a16="http://schemas.microsoft.com/office/drawing/2014/main" id="{F4051F7D-8A51-884C-BFF8-B18D211B03F0}"/>
              </a:ext>
            </a:extLst>
          </p:cNvPr>
          <p:cNvSpPr/>
          <p:nvPr/>
        </p:nvSpPr>
        <p:spPr>
          <a:xfrm>
            <a:off x="5777574" y="5182116"/>
            <a:ext cx="231266" cy="231266"/>
          </a:xfrm>
          <a:prstGeom prst="ellipse">
            <a:avLst/>
          </a:prstGeom>
          <a:solidFill>
            <a:schemeClr val="tx1"/>
          </a:solidFill>
          <a:ln w="381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Tree>
    <p:extLst>
      <p:ext uri="{BB962C8B-B14F-4D97-AF65-F5344CB8AC3E}">
        <p14:creationId xmlns:p14="http://schemas.microsoft.com/office/powerpoint/2010/main" val="18864859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wipe(up)">
                                      <p:cBhvr>
                                        <p:cTn id="7" dur="500"/>
                                        <p:tgtEl>
                                          <p:spTgt spid="3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grpId="0" nodeType="clickEffect">
                                  <p:stCondLst>
                                    <p:cond delay="0"/>
                                  </p:stCondLst>
                                  <p:childTnLst>
                                    <p:set>
                                      <p:cBhvr>
                                        <p:cTn id="11" dur="1" fill="hold">
                                          <p:stCondLst>
                                            <p:cond delay="0"/>
                                          </p:stCondLst>
                                        </p:cTn>
                                        <p:tgtEl>
                                          <p:spTgt spid="39"/>
                                        </p:tgtEl>
                                        <p:attrNameLst>
                                          <p:attrName>style.visibility</p:attrName>
                                        </p:attrNameLst>
                                      </p:cBhvr>
                                      <p:to>
                                        <p:strVal val="visible"/>
                                      </p:to>
                                    </p:set>
                                    <p:animEffect transition="in" filter="wipe(right)">
                                      <p:cBhvr>
                                        <p:cTn id="12" dur="500"/>
                                        <p:tgtEl>
                                          <p:spTgt spid="39"/>
                                        </p:tgtEl>
                                      </p:cBhvr>
                                    </p:animEffect>
                                  </p:childTnLst>
                                </p:cTn>
                              </p:par>
                              <p:par>
                                <p:cTn id="13" presetID="22" presetClass="entr" presetSubtype="2" fill="hold" grpId="0" nodeType="withEffect">
                                  <p:stCondLst>
                                    <p:cond delay="0"/>
                                  </p:stCondLst>
                                  <p:childTnLst>
                                    <p:set>
                                      <p:cBhvr>
                                        <p:cTn id="14" dur="1" fill="hold">
                                          <p:stCondLst>
                                            <p:cond delay="0"/>
                                          </p:stCondLst>
                                        </p:cTn>
                                        <p:tgtEl>
                                          <p:spTgt spid="41"/>
                                        </p:tgtEl>
                                        <p:attrNameLst>
                                          <p:attrName>style.visibility</p:attrName>
                                        </p:attrNameLst>
                                      </p:cBhvr>
                                      <p:to>
                                        <p:strVal val="visible"/>
                                      </p:to>
                                    </p:set>
                                    <p:animEffect transition="in" filter="wipe(right)">
                                      <p:cBhvr>
                                        <p:cTn id="15" dur="500"/>
                                        <p:tgtEl>
                                          <p:spTgt spid="41"/>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grpId="0" nodeType="clickEffect">
                                  <p:stCondLst>
                                    <p:cond delay="0"/>
                                  </p:stCondLst>
                                  <p:childTnLst>
                                    <p:set>
                                      <p:cBhvr>
                                        <p:cTn id="19" dur="1" fill="hold">
                                          <p:stCondLst>
                                            <p:cond delay="0"/>
                                          </p:stCondLst>
                                        </p:cTn>
                                        <p:tgtEl>
                                          <p:spTgt spid="42"/>
                                        </p:tgtEl>
                                        <p:attrNameLst>
                                          <p:attrName>style.visibility</p:attrName>
                                        </p:attrNameLst>
                                      </p:cBhvr>
                                      <p:to>
                                        <p:strVal val="visible"/>
                                      </p:to>
                                    </p:set>
                                    <p:animEffect transition="in" filter="wipe(left)">
                                      <p:cBhvr>
                                        <p:cTn id="20" dur="500"/>
                                        <p:tgtEl>
                                          <p:spTgt spid="42"/>
                                        </p:tgtEl>
                                      </p:cBhvr>
                                    </p:animEffect>
                                  </p:childTnLst>
                                </p:cTn>
                              </p:par>
                              <p:par>
                                <p:cTn id="21" presetID="22" presetClass="entr" presetSubtype="8" fill="hold" grpId="0" nodeType="withEffect">
                                  <p:stCondLst>
                                    <p:cond delay="0"/>
                                  </p:stCondLst>
                                  <p:childTnLst>
                                    <p:set>
                                      <p:cBhvr>
                                        <p:cTn id="22" dur="1" fill="hold">
                                          <p:stCondLst>
                                            <p:cond delay="0"/>
                                          </p:stCondLst>
                                        </p:cTn>
                                        <p:tgtEl>
                                          <p:spTgt spid="40"/>
                                        </p:tgtEl>
                                        <p:attrNameLst>
                                          <p:attrName>style.visibility</p:attrName>
                                        </p:attrNameLst>
                                      </p:cBhvr>
                                      <p:to>
                                        <p:strVal val="visible"/>
                                      </p:to>
                                    </p:set>
                                    <p:animEffect transition="in" filter="wipe(left)">
                                      <p:cBhvr>
                                        <p:cTn id="23"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P spid="39" grpId="0" animBg="1"/>
      <p:bldP spid="40" grpId="0" animBg="1"/>
      <p:bldP spid="41" grpId="0"/>
      <p:bldP spid="42"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4AE68A8-251E-3B4B-887C-38CF72127F31}"/>
              </a:ext>
            </a:extLst>
          </p:cNvPr>
          <p:cNvSpPr>
            <a:spLocks noGrp="1"/>
          </p:cNvSpPr>
          <p:nvPr>
            <p:ph type="title"/>
          </p:nvPr>
        </p:nvSpPr>
        <p:spPr/>
        <p:txBody>
          <a:bodyPr/>
          <a:lstStyle/>
          <a:p>
            <a:r>
              <a:rPr lang="en-US" dirty="0"/>
              <a:t>Floating Point</a:t>
            </a:r>
            <a:br>
              <a:rPr lang="en-US" dirty="0"/>
            </a:br>
            <a:r>
              <a:rPr lang="en-US" dirty="0"/>
              <a:t>Subtraction</a:t>
            </a:r>
          </a:p>
        </p:txBody>
      </p:sp>
      <p:pic>
        <p:nvPicPr>
          <p:cNvPr id="2" name="Content Placeholder 1">
            <a:extLst>
              <a:ext uri="{FF2B5EF4-FFF2-40B4-BE49-F238E27FC236}">
                <a16:creationId xmlns:a16="http://schemas.microsoft.com/office/drawing/2014/main" id="{56D21C8F-0B61-7A4C-B2BA-3FF4E5FDD662}"/>
              </a:ext>
            </a:extLst>
          </p:cNvPr>
          <p:cNvPicPr>
            <a:picLocks noGrp="1" noChangeAspect="1"/>
          </p:cNvPicPr>
          <p:nvPr>
            <p:ph idx="1"/>
          </p:nvPr>
        </p:nvPicPr>
        <p:blipFill>
          <a:blip r:embed="rId3"/>
          <a:stretch>
            <a:fillRect/>
          </a:stretch>
        </p:blipFill>
        <p:spPr>
          <a:xfrm>
            <a:off x="838200" y="3408309"/>
            <a:ext cx="10515600" cy="1185969"/>
          </a:xfrm>
          <a:prstGeom prst="rect">
            <a:avLst/>
          </a:prstGeom>
        </p:spPr>
      </p:pic>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50</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61FEE28E-C86D-4D4E-81B3-0F33BEAA43DE}"/>
              </a:ext>
            </a:extLst>
          </p:cNvPr>
          <p:cNvGrpSpPr/>
          <p:nvPr/>
        </p:nvGrpSpPr>
        <p:grpSpPr>
          <a:xfrm>
            <a:off x="6096000" y="0"/>
            <a:ext cx="6096000" cy="685800"/>
            <a:chOff x="952500" y="1981200"/>
            <a:chExt cx="8534400" cy="685800"/>
          </a:xfrm>
        </p:grpSpPr>
        <p:sp>
          <p:nvSpPr>
            <p:cNvPr id="11" name="Rectangle 10">
              <a:extLst>
                <a:ext uri="{FF2B5EF4-FFF2-40B4-BE49-F238E27FC236}">
                  <a16:creationId xmlns:a16="http://schemas.microsoft.com/office/drawing/2014/main" id="{CF308924-E591-A84E-9FA6-3757C6236D67}"/>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C2E99835-F77F-2847-A446-AF0E80FD61C7}"/>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7ACC3B00-07A4-B14E-B4C0-A4B39CB66DE5}"/>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4" name="Picture 13">
            <a:extLst>
              <a:ext uri="{FF2B5EF4-FFF2-40B4-BE49-F238E27FC236}">
                <a16:creationId xmlns:a16="http://schemas.microsoft.com/office/drawing/2014/main" id="{974D3F71-A2DF-4E4E-9149-FD2E4AFDE0C9}"/>
              </a:ext>
            </a:extLst>
          </p:cNvPr>
          <p:cNvPicPr>
            <a:picLocks noChangeAspect="1"/>
          </p:cNvPicPr>
          <p:nvPr/>
        </p:nvPicPr>
        <p:blipFill>
          <a:blip r:embed="rId4"/>
          <a:stretch>
            <a:fillRect/>
          </a:stretch>
        </p:blipFill>
        <p:spPr>
          <a:xfrm>
            <a:off x="6096000" y="799142"/>
            <a:ext cx="5226050" cy="794901"/>
          </a:xfrm>
          <a:prstGeom prst="rect">
            <a:avLst/>
          </a:prstGeom>
        </p:spPr>
      </p:pic>
      <p:pic>
        <p:nvPicPr>
          <p:cNvPr id="15" name="Picture 14">
            <a:extLst>
              <a:ext uri="{FF2B5EF4-FFF2-40B4-BE49-F238E27FC236}">
                <a16:creationId xmlns:a16="http://schemas.microsoft.com/office/drawing/2014/main" id="{3E22C4C1-9D55-B14F-8714-E4B918E62DE7}"/>
              </a:ext>
            </a:extLst>
          </p:cNvPr>
          <p:cNvPicPr>
            <a:picLocks noChangeAspect="1"/>
          </p:cNvPicPr>
          <p:nvPr/>
        </p:nvPicPr>
        <p:blipFill>
          <a:blip r:embed="rId5"/>
          <a:stretch>
            <a:fillRect/>
          </a:stretch>
        </p:blipFill>
        <p:spPr>
          <a:xfrm>
            <a:off x="6080125" y="1724840"/>
            <a:ext cx="5257800" cy="799730"/>
          </a:xfrm>
          <a:prstGeom prst="rect">
            <a:avLst/>
          </a:prstGeom>
        </p:spPr>
      </p:pic>
    </p:spTree>
    <p:extLst>
      <p:ext uri="{BB962C8B-B14F-4D97-AF65-F5344CB8AC3E}">
        <p14:creationId xmlns:p14="http://schemas.microsoft.com/office/powerpoint/2010/main" val="139072219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36AB5FA-8873-6041-88EA-59D156764133}"/>
              </a:ext>
            </a:extLst>
          </p:cNvPr>
          <p:cNvSpPr/>
          <p:nvPr/>
        </p:nvSpPr>
        <p:spPr>
          <a:xfrm>
            <a:off x="-1" y="0"/>
            <a:ext cx="12192001" cy="6858000"/>
          </a:xfrm>
          <a:prstGeom prst="rect">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99E72841-F851-694E-8244-382959B6D12F}"/>
              </a:ext>
            </a:extLst>
          </p:cNvPr>
          <p:cNvSpPr/>
          <p:nvPr/>
        </p:nvSpPr>
        <p:spPr>
          <a:xfrm>
            <a:off x="0" y="0"/>
            <a:ext cx="12192000" cy="6858000"/>
          </a:xfrm>
          <a:prstGeom prst="rect">
            <a:avLst/>
          </a:prstGeom>
          <a:blipFill dpi="0" rotWithShape="1">
            <a:blip r:embed="rId2">
              <a:alphaModFix amt="32660"/>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0A3F080-9636-8A4F-8A7D-DC5EE1546B2D}"/>
              </a:ext>
            </a:extLst>
          </p:cNvPr>
          <p:cNvSpPr>
            <a:spLocks noGrp="1"/>
          </p:cNvSpPr>
          <p:nvPr>
            <p:ph type="title"/>
          </p:nvPr>
        </p:nvSpPr>
        <p:spPr/>
        <p:txBody>
          <a:bodyPr/>
          <a:lstStyle/>
          <a:p>
            <a:r>
              <a:rPr lang="en-US" dirty="0">
                <a:solidFill>
                  <a:srgbClr val="FFFF00"/>
                </a:solidFill>
              </a:rPr>
              <a:t>Key Ideas</a:t>
            </a:r>
          </a:p>
        </p:txBody>
      </p:sp>
      <p:sp>
        <p:nvSpPr>
          <p:cNvPr id="7" name="Content Placeholder 6">
            <a:extLst>
              <a:ext uri="{FF2B5EF4-FFF2-40B4-BE49-F238E27FC236}">
                <a16:creationId xmlns:a16="http://schemas.microsoft.com/office/drawing/2014/main" id="{6EC673D7-A525-BA44-B1BF-7A6E360EB906}"/>
              </a:ext>
            </a:extLst>
          </p:cNvPr>
          <p:cNvSpPr>
            <a:spLocks noGrp="1"/>
          </p:cNvSpPr>
          <p:nvPr>
            <p:ph idx="1"/>
          </p:nvPr>
        </p:nvSpPr>
        <p:spPr>
          <a:xfrm>
            <a:off x="838200" y="1825624"/>
            <a:ext cx="10515600" cy="4828674"/>
          </a:xfrm>
        </p:spPr>
        <p:txBody>
          <a:bodyPr>
            <a:normAutofit/>
          </a:bodyPr>
          <a:lstStyle/>
          <a:p>
            <a:r>
              <a:rPr lang="en-US" dirty="0">
                <a:solidFill>
                  <a:srgbClr val="FFFF00"/>
                </a:solidFill>
              </a:rPr>
              <a:t>Fixed Point Numbers</a:t>
            </a:r>
          </a:p>
          <a:p>
            <a:r>
              <a:rPr lang="en-US" dirty="0">
                <a:solidFill>
                  <a:srgbClr val="FFFF00"/>
                </a:solidFill>
              </a:rPr>
              <a:t>IEEE 754 encoding</a:t>
            </a:r>
          </a:p>
          <a:p>
            <a:pPr lvl="1"/>
            <a:r>
              <a:rPr lang="en-US" dirty="0">
                <a:solidFill>
                  <a:srgbClr val="FFFF00"/>
                </a:solidFill>
              </a:rPr>
              <a:t>Normal numbers</a:t>
            </a:r>
          </a:p>
          <a:p>
            <a:pPr lvl="1"/>
            <a:r>
              <a:rPr lang="en-US" dirty="0">
                <a:solidFill>
                  <a:srgbClr val="FFFF00"/>
                </a:solidFill>
              </a:rPr>
              <a:t>Subnormal numbers</a:t>
            </a:r>
          </a:p>
          <a:p>
            <a:pPr lvl="1"/>
            <a:r>
              <a:rPr lang="en-US" dirty="0">
                <a:solidFill>
                  <a:srgbClr val="FFFF00"/>
                </a:solidFill>
              </a:rPr>
              <a:t>Zero</a:t>
            </a:r>
          </a:p>
          <a:p>
            <a:pPr lvl="1"/>
            <a:r>
              <a:rPr lang="en-US" dirty="0">
                <a:solidFill>
                  <a:srgbClr val="FFFF00"/>
                </a:solidFill>
              </a:rPr>
              <a:t>Infinity</a:t>
            </a:r>
          </a:p>
          <a:p>
            <a:pPr lvl="1"/>
            <a:r>
              <a:rPr lang="en-US" dirty="0" err="1">
                <a:solidFill>
                  <a:srgbClr val="FFFF00"/>
                </a:solidFill>
              </a:rPr>
              <a:t>NaN</a:t>
            </a:r>
            <a:endParaRPr lang="en-US" dirty="0">
              <a:solidFill>
                <a:srgbClr val="FFFF00"/>
              </a:solidFill>
            </a:endParaRPr>
          </a:p>
          <a:p>
            <a:r>
              <a:rPr lang="en-US" dirty="0">
                <a:solidFill>
                  <a:srgbClr val="FFFF00"/>
                </a:solidFill>
              </a:rPr>
              <a:t>Rounding</a:t>
            </a:r>
          </a:p>
          <a:p>
            <a:r>
              <a:rPr lang="en-US" dirty="0">
                <a:solidFill>
                  <a:srgbClr val="FFFF00"/>
                </a:solidFill>
              </a:rPr>
              <a:t>Floating Point Arithmetic</a:t>
            </a:r>
          </a:p>
        </p:txBody>
      </p:sp>
      <p:sp>
        <p:nvSpPr>
          <p:cNvPr id="3" name="Footer Placeholder 2">
            <a:extLst>
              <a:ext uri="{FF2B5EF4-FFF2-40B4-BE49-F238E27FC236}">
                <a16:creationId xmlns:a16="http://schemas.microsoft.com/office/drawing/2014/main" id="{2C15EE23-D7C1-5D4A-9A69-3FDEC1DC6D57}"/>
              </a:ext>
            </a:extLst>
          </p:cNvPr>
          <p:cNvSpPr>
            <a:spLocks noGrp="1"/>
          </p:cNvSpPr>
          <p:nvPr>
            <p:ph type="ftr" sz="quarter" idx="11"/>
          </p:nvPr>
        </p:nvSpPr>
        <p:spPr/>
        <p:txBody>
          <a:bodyPr/>
          <a:lstStyle/>
          <a:p>
            <a:r>
              <a:rPr lang="en-US"/>
              <a:t>Programming at the Hardware/Software Interface</a:t>
            </a:r>
            <a:endParaRPr lang="en-US" dirty="0"/>
          </a:p>
        </p:txBody>
      </p:sp>
      <p:sp>
        <p:nvSpPr>
          <p:cNvPr id="4" name="Slide Number Placeholder 3">
            <a:extLst>
              <a:ext uri="{FF2B5EF4-FFF2-40B4-BE49-F238E27FC236}">
                <a16:creationId xmlns:a16="http://schemas.microsoft.com/office/drawing/2014/main" id="{FCABED9D-231A-B646-AAE2-DD1BA9075786}"/>
              </a:ext>
            </a:extLst>
          </p:cNvPr>
          <p:cNvSpPr>
            <a:spLocks noGrp="1"/>
          </p:cNvSpPr>
          <p:nvPr>
            <p:ph type="sldNum" sz="quarter" idx="12"/>
          </p:nvPr>
        </p:nvSpPr>
        <p:spPr/>
        <p:txBody>
          <a:bodyPr/>
          <a:lstStyle/>
          <a:p>
            <a:fld id="{B30C84D9-7A41-4FEB-892B-80917372DB87}" type="slidenum">
              <a:rPr lang="en-US" smtClean="0"/>
              <a:t>51</a:t>
            </a:fld>
            <a:endParaRPr lang="en-US"/>
          </a:p>
        </p:txBody>
      </p:sp>
      <p:sp>
        <p:nvSpPr>
          <p:cNvPr id="5" name="Text Placeholder 4">
            <a:extLst>
              <a:ext uri="{FF2B5EF4-FFF2-40B4-BE49-F238E27FC236}">
                <a16:creationId xmlns:a16="http://schemas.microsoft.com/office/drawing/2014/main" id="{73990C29-A431-614B-AA09-1E0593CDD5D8}"/>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8600748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Fixed Point Numbers:</a:t>
            </a:r>
            <a:br>
              <a:rPr lang="en-US" dirty="0"/>
            </a:br>
            <a:r>
              <a:rPr lang="en-US" dirty="0"/>
              <a:t>Examples</a:t>
            </a:r>
          </a:p>
        </p:txBody>
      </p:sp>
      <p:sp>
        <p:nvSpPr>
          <p:cNvPr id="8" name="Content Placeholder 7">
            <a:extLst>
              <a:ext uri="{FF2B5EF4-FFF2-40B4-BE49-F238E27FC236}">
                <a16:creationId xmlns:a16="http://schemas.microsoft.com/office/drawing/2014/main" id="{EA0B46D5-2EFB-3F45-BBD7-BCF24E5A9E0C}"/>
              </a:ext>
            </a:extLst>
          </p:cNvPr>
          <p:cNvSpPr>
            <a:spLocks noGrp="1"/>
          </p:cNvSpPr>
          <p:nvPr>
            <p:ph sz="half" idx="1"/>
          </p:nvPr>
        </p:nvSpPr>
        <p:spPr/>
        <p:txBody>
          <a:bodyPr>
            <a:normAutofit/>
          </a:bodyPr>
          <a:lstStyle/>
          <a:p>
            <a:pPr>
              <a:tabLst>
                <a:tab pos="3314700" algn="ctr"/>
              </a:tabLst>
            </a:pPr>
            <a:r>
              <a:rPr lang="en-US" dirty="0"/>
              <a:t>Integers are special-case of fixed-point values</a:t>
            </a:r>
          </a:p>
          <a:p>
            <a:pPr>
              <a:tabLst>
                <a:tab pos="3314700" algn="ctr"/>
              </a:tabLst>
            </a:pPr>
            <a:r>
              <a:rPr lang="en-US" dirty="0"/>
              <a:t>Divide by 2 by shifting right</a:t>
            </a:r>
          </a:p>
          <a:p>
            <a:pPr>
              <a:tabLst>
                <a:tab pos="3314700" algn="ctr"/>
              </a:tabLst>
            </a:pPr>
            <a:r>
              <a:rPr lang="en-US" dirty="0"/>
              <a:t>Multiply by 2 by shifting left</a:t>
            </a:r>
          </a:p>
          <a:p>
            <a:pPr>
              <a:tabLst>
                <a:tab pos="3314700" algn="ctr"/>
              </a:tabLst>
            </a:pPr>
            <a:r>
              <a:rPr lang="en-US" dirty="0"/>
              <a:t>0.0000…1</a:t>
            </a:r>
            <a:r>
              <a:rPr lang="en-US" baseline="-25000" dirty="0"/>
              <a:t>2</a:t>
            </a:r>
            <a:r>
              <a:rPr lang="en-US" dirty="0"/>
              <a:t> = </a:t>
            </a:r>
            <a:r>
              <a:rPr lang="el-GR" dirty="0"/>
              <a:t>ε</a:t>
            </a:r>
            <a:r>
              <a:rPr lang="en-US" dirty="0"/>
              <a:t> is least value greater than 0.0</a:t>
            </a:r>
          </a:p>
          <a:p>
            <a:pPr>
              <a:tabLst>
                <a:tab pos="3314700" algn="ctr"/>
              </a:tabLst>
            </a:pPr>
            <a:r>
              <a:rPr lang="en-US" dirty="0"/>
              <a:t>0.11111…</a:t>
            </a:r>
            <a:r>
              <a:rPr lang="en-US" baseline="-25000" dirty="0"/>
              <a:t>2</a:t>
            </a:r>
            <a:r>
              <a:rPr lang="en-US" dirty="0"/>
              <a:t> = 1-</a:t>
            </a:r>
            <a:r>
              <a:rPr lang="el-GR" dirty="0"/>
              <a:t>ε</a:t>
            </a:r>
            <a:r>
              <a:rPr lang="en-US" dirty="0"/>
              <a:t> is greatest value less than 1.0</a:t>
            </a:r>
            <a:endParaRPr lang="en-US" baseline="-25000" dirty="0"/>
          </a:p>
        </p:txBody>
      </p:sp>
      <p:sp>
        <p:nvSpPr>
          <p:cNvPr id="10" name="Content Placeholder 9">
            <a:extLst>
              <a:ext uri="{FF2B5EF4-FFF2-40B4-BE49-F238E27FC236}">
                <a16:creationId xmlns:a16="http://schemas.microsoft.com/office/drawing/2014/main" id="{8749651C-EBC3-6142-AD2F-BDB906E56C21}"/>
              </a:ext>
            </a:extLst>
          </p:cNvPr>
          <p:cNvSpPr>
            <a:spLocks noGrp="1"/>
          </p:cNvSpPr>
          <p:nvPr>
            <p:ph sz="half" idx="2"/>
          </p:nvPr>
        </p:nvSpPr>
        <p:spPr>
          <a:xfrm>
            <a:off x="6172200" y="939800"/>
            <a:ext cx="5181600" cy="5237163"/>
          </a:xfrm>
        </p:spPr>
        <p:txBody>
          <a:bodyPr>
            <a:normAutofit/>
          </a:bodyPr>
          <a:lstStyle/>
          <a:p>
            <a:pPr marL="0" indent="0">
              <a:buNone/>
              <a:tabLst>
                <a:tab pos="3314700" algn="ctr"/>
              </a:tabLst>
            </a:pPr>
            <a:r>
              <a:rPr lang="en-US" dirty="0"/>
              <a:t> Value	Encoding</a:t>
            </a:r>
          </a:p>
          <a:p>
            <a:pPr>
              <a:tabLst>
                <a:tab pos="3594100" algn="dec"/>
              </a:tabLst>
            </a:pPr>
            <a:r>
              <a:rPr lang="en-US" dirty="0"/>
              <a:t>182</a:t>
            </a:r>
            <a:r>
              <a:rPr lang="en-US" baseline="-25000" dirty="0"/>
              <a:t>10</a:t>
            </a:r>
            <a:r>
              <a:rPr lang="en-US" dirty="0"/>
              <a:t>	10110110</a:t>
            </a:r>
            <a:r>
              <a:rPr lang="en-US" baseline="-25000" dirty="0"/>
              <a:t>2</a:t>
            </a:r>
          </a:p>
          <a:p>
            <a:pPr>
              <a:tabLst>
                <a:tab pos="3594100" algn="dec"/>
              </a:tabLst>
            </a:pPr>
            <a:r>
              <a:rPr lang="en-US" dirty="0"/>
              <a:t>91</a:t>
            </a:r>
            <a:r>
              <a:rPr lang="en-US" baseline="-25000" dirty="0"/>
              <a:t>10</a:t>
            </a:r>
            <a:r>
              <a:rPr lang="en-US" dirty="0"/>
              <a:t>	1011011</a:t>
            </a:r>
            <a:r>
              <a:rPr lang="en-US" baseline="-25000" dirty="0"/>
              <a:t>2</a:t>
            </a:r>
            <a:endParaRPr lang="en-US" dirty="0"/>
          </a:p>
          <a:p>
            <a:pPr>
              <a:tabLst>
                <a:tab pos="3594100" algn="dec"/>
              </a:tabLst>
            </a:pPr>
            <a:r>
              <a:rPr lang="en-US" dirty="0"/>
              <a:t>46½</a:t>
            </a:r>
            <a:r>
              <a:rPr lang="en-US" baseline="-25000" dirty="0"/>
              <a:t>10</a:t>
            </a:r>
            <a:r>
              <a:rPr lang="en-US" dirty="0"/>
              <a:t>	101101.1</a:t>
            </a:r>
            <a:r>
              <a:rPr lang="en-US" baseline="-25000" dirty="0"/>
              <a:t>2</a:t>
            </a:r>
            <a:endParaRPr lang="en-US" dirty="0"/>
          </a:p>
          <a:p>
            <a:pPr>
              <a:tabLst>
                <a:tab pos="3594100" algn="dec"/>
              </a:tabLst>
            </a:pPr>
            <a:r>
              <a:rPr lang="en-US" dirty="0"/>
              <a:t>22¾</a:t>
            </a:r>
            <a:r>
              <a:rPr lang="en-US" baseline="-25000" dirty="0"/>
              <a:t>10</a:t>
            </a:r>
            <a:r>
              <a:rPr lang="en-US" dirty="0"/>
              <a:t>	10110.11</a:t>
            </a:r>
            <a:r>
              <a:rPr lang="en-US" baseline="-25000" dirty="0"/>
              <a:t>2</a:t>
            </a:r>
            <a:endParaRPr lang="en-US" dirty="0"/>
          </a:p>
          <a:p>
            <a:pPr>
              <a:tabLst>
                <a:tab pos="3594100" algn="dec"/>
              </a:tabLst>
            </a:pPr>
            <a:r>
              <a:rPr lang="en-US" dirty="0"/>
              <a:t>11⅜</a:t>
            </a:r>
            <a:r>
              <a:rPr lang="en-US" baseline="-25000" dirty="0"/>
              <a:t>10</a:t>
            </a:r>
            <a:r>
              <a:rPr lang="en-US" dirty="0"/>
              <a:t>	1011.011</a:t>
            </a:r>
            <a:r>
              <a:rPr lang="en-US" baseline="-25000" dirty="0"/>
              <a:t>2</a:t>
            </a:r>
            <a:endParaRPr lang="en-US" dirty="0"/>
          </a:p>
          <a:p>
            <a:pPr>
              <a:tabLst>
                <a:tab pos="3594100" algn="dec"/>
              </a:tabLst>
            </a:pPr>
            <a:r>
              <a:rPr lang="en-US" dirty="0"/>
              <a:t>5</a:t>
            </a:r>
            <a:r>
              <a:rPr lang="en-US" sz="2000" dirty="0"/>
              <a:t>11/16</a:t>
            </a:r>
            <a:r>
              <a:rPr lang="en-US" baseline="-25000" dirty="0"/>
              <a:t>10</a:t>
            </a:r>
            <a:r>
              <a:rPr lang="en-US" dirty="0"/>
              <a:t>	101.1011</a:t>
            </a:r>
            <a:r>
              <a:rPr lang="en-US" baseline="-25000" dirty="0"/>
              <a:t>2</a:t>
            </a:r>
            <a:endParaRPr lang="en-US" dirty="0"/>
          </a:p>
          <a:p>
            <a:pPr>
              <a:tabLst>
                <a:tab pos="3594100" algn="dec"/>
              </a:tabLst>
            </a:pPr>
            <a:r>
              <a:rPr lang="en-US" dirty="0"/>
              <a:t>2</a:t>
            </a:r>
            <a:r>
              <a:rPr lang="en-US" sz="2000" dirty="0"/>
              <a:t>27/32</a:t>
            </a:r>
            <a:r>
              <a:rPr lang="en-US" baseline="-25000" dirty="0"/>
              <a:t>10</a:t>
            </a:r>
            <a:r>
              <a:rPr lang="en-US" dirty="0"/>
              <a:t>	10.11011</a:t>
            </a:r>
            <a:r>
              <a:rPr lang="en-US" baseline="-25000" dirty="0"/>
              <a:t>2</a:t>
            </a:r>
            <a:endParaRPr lang="en-US" dirty="0"/>
          </a:p>
          <a:p>
            <a:pPr>
              <a:tabLst>
                <a:tab pos="3594100" algn="dec"/>
              </a:tabLst>
            </a:pPr>
            <a:r>
              <a:rPr lang="en-US" dirty="0"/>
              <a:t>1</a:t>
            </a:r>
            <a:r>
              <a:rPr lang="en-US" sz="2000" dirty="0"/>
              <a:t>27/64</a:t>
            </a:r>
            <a:r>
              <a:rPr lang="en-US" baseline="-25000" dirty="0"/>
              <a:t>10</a:t>
            </a:r>
            <a:r>
              <a:rPr lang="en-US" dirty="0"/>
              <a:t>	1.011011</a:t>
            </a:r>
            <a:r>
              <a:rPr lang="en-US" baseline="-25000" dirty="0"/>
              <a:t>2</a:t>
            </a:r>
            <a:endParaRPr lang="en-US" dirty="0"/>
          </a:p>
          <a:p>
            <a:pPr>
              <a:tabLst>
                <a:tab pos="3594100" algn="dec"/>
              </a:tabLst>
            </a:pPr>
            <a:r>
              <a:rPr lang="en-US" dirty="0"/>
              <a:t> </a:t>
            </a:r>
            <a:r>
              <a:rPr lang="en-US" sz="2000" dirty="0"/>
              <a:t>91/128</a:t>
            </a:r>
            <a:r>
              <a:rPr lang="en-US" baseline="-25000" dirty="0"/>
              <a:t>10</a:t>
            </a:r>
            <a:r>
              <a:rPr lang="en-US" dirty="0"/>
              <a:t>	0.1011011</a:t>
            </a:r>
            <a:r>
              <a:rPr lang="en-US" baseline="-25000" dirty="0"/>
              <a:t>2</a:t>
            </a: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6</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pic>
        <p:nvPicPr>
          <p:cNvPr id="12" name="Picture 11">
            <a:extLst>
              <a:ext uri="{FF2B5EF4-FFF2-40B4-BE49-F238E27FC236}">
                <a16:creationId xmlns:a16="http://schemas.microsoft.com/office/drawing/2014/main" id="{FBC90FE0-D128-0E4F-9031-59C79779401F}"/>
              </a:ext>
            </a:extLst>
          </p:cNvPr>
          <p:cNvPicPr>
            <a:picLocks noChangeAspect="1"/>
          </p:cNvPicPr>
          <p:nvPr/>
        </p:nvPicPr>
        <p:blipFill>
          <a:blip r:embed="rId3"/>
          <a:stretch>
            <a:fillRect/>
          </a:stretch>
        </p:blipFill>
        <p:spPr>
          <a:xfrm>
            <a:off x="3302000" y="5274115"/>
            <a:ext cx="1714500" cy="902848"/>
          </a:xfrm>
          <a:prstGeom prst="rect">
            <a:avLst/>
          </a:prstGeom>
        </p:spPr>
      </p:pic>
    </p:spTree>
    <p:extLst>
      <p:ext uri="{BB962C8B-B14F-4D97-AF65-F5344CB8AC3E}">
        <p14:creationId xmlns:p14="http://schemas.microsoft.com/office/powerpoint/2010/main" val="21462921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dissolv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dissolv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dissolv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dissolv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12"/>
                                        </p:tgtEl>
                                        <p:attrNameLst>
                                          <p:attrName>style.visibility</p:attrName>
                                        </p:attrNameLst>
                                      </p:cBhvr>
                                      <p:to>
                                        <p:strVal val="visible"/>
                                      </p:to>
                                    </p:set>
                                    <p:animEffect transition="in" filter="dissolve">
                                      <p:cBhvr>
                                        <p:cTn id="3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509CE60-D08B-7645-BCA8-091CC837FCAE}"/>
              </a:ext>
            </a:extLst>
          </p:cNvPr>
          <p:cNvPicPr>
            <a:picLocks noChangeAspect="1"/>
          </p:cNvPicPr>
          <p:nvPr/>
        </p:nvPicPr>
        <p:blipFill>
          <a:blip r:embed="rId3"/>
          <a:stretch>
            <a:fillRect/>
          </a:stretch>
        </p:blipFill>
        <p:spPr>
          <a:xfrm>
            <a:off x="668084" y="1696049"/>
            <a:ext cx="2672015" cy="936941"/>
          </a:xfrm>
          <a:prstGeom prst="rect">
            <a:avLst/>
          </a:prstGeom>
        </p:spPr>
      </p:pic>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Fixed Point Numbers:</a:t>
            </a:r>
            <a:br>
              <a:rPr lang="en-US" dirty="0"/>
            </a:br>
            <a:r>
              <a:rPr lang="en-US" dirty="0"/>
              <a:t>Not difficult to read</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7</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11" name="Rectangle 10">
            <a:extLst>
              <a:ext uri="{FF2B5EF4-FFF2-40B4-BE49-F238E27FC236}">
                <a16:creationId xmlns:a16="http://schemas.microsoft.com/office/drawing/2014/main" id="{0B6D1ED5-C2DA-524A-B017-5350C9C8D1A2}"/>
              </a:ext>
            </a:extLst>
          </p:cNvPr>
          <p:cNvSpPr/>
          <p:nvPr/>
        </p:nvSpPr>
        <p:spPr>
          <a:xfrm>
            <a:off x="1597674" y="5058295"/>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solidFill>
                  <a:srgbClr val="FFFF00"/>
                </a:solidFill>
              </a:rPr>
              <a:t>b</a:t>
            </a:r>
            <a:r>
              <a:rPr lang="en-US" sz="2800" baseline="-25000" dirty="0" err="1">
                <a:solidFill>
                  <a:srgbClr val="FFFF00"/>
                </a:solidFill>
              </a:rPr>
              <a:t>j</a:t>
            </a:r>
            <a:endParaRPr lang="en-US" sz="2800" baseline="-25000" dirty="0">
              <a:solidFill>
                <a:srgbClr val="FFFF00"/>
              </a:solidFill>
            </a:endParaRPr>
          </a:p>
        </p:txBody>
      </p:sp>
      <p:sp>
        <p:nvSpPr>
          <p:cNvPr id="12" name="Rectangle 11">
            <a:extLst>
              <a:ext uri="{FF2B5EF4-FFF2-40B4-BE49-F238E27FC236}">
                <a16:creationId xmlns:a16="http://schemas.microsoft.com/office/drawing/2014/main" id="{984DB184-FEE8-F943-8102-64ED8AAE7C22}"/>
              </a:ext>
            </a:extLst>
          </p:cNvPr>
          <p:cNvSpPr/>
          <p:nvPr/>
        </p:nvSpPr>
        <p:spPr>
          <a:xfrm>
            <a:off x="2242108" y="5058295"/>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j-1</a:t>
            </a:r>
          </a:p>
        </p:txBody>
      </p:sp>
      <p:sp>
        <p:nvSpPr>
          <p:cNvPr id="13" name="Rectangle 12">
            <a:extLst>
              <a:ext uri="{FF2B5EF4-FFF2-40B4-BE49-F238E27FC236}">
                <a16:creationId xmlns:a16="http://schemas.microsoft.com/office/drawing/2014/main" id="{2A87A375-F85A-8F4E-AB18-7E4483461DA3}"/>
              </a:ext>
            </a:extLst>
          </p:cNvPr>
          <p:cNvSpPr/>
          <p:nvPr/>
        </p:nvSpPr>
        <p:spPr>
          <a:xfrm>
            <a:off x="2890546" y="5058295"/>
            <a:ext cx="1078386"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FFFF00"/>
                </a:solidFill>
              </a:rPr>
              <a:t>. . .</a:t>
            </a:r>
          </a:p>
          <a:p>
            <a:pPr algn="ctr"/>
            <a:endParaRPr lang="en-US" sz="2800" b="1" baseline="-25000" dirty="0">
              <a:solidFill>
                <a:srgbClr val="FFFF00"/>
              </a:solidFill>
            </a:endParaRPr>
          </a:p>
        </p:txBody>
      </p:sp>
      <p:sp>
        <p:nvSpPr>
          <p:cNvPr id="14" name="Rectangle 13">
            <a:extLst>
              <a:ext uri="{FF2B5EF4-FFF2-40B4-BE49-F238E27FC236}">
                <a16:creationId xmlns:a16="http://schemas.microsoft.com/office/drawing/2014/main" id="{9B7A97CD-4601-2D4E-A15F-B48D73D8F0CF}"/>
              </a:ext>
            </a:extLst>
          </p:cNvPr>
          <p:cNvSpPr/>
          <p:nvPr/>
        </p:nvSpPr>
        <p:spPr>
          <a:xfrm>
            <a:off x="3968932" y="5058295"/>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2</a:t>
            </a:r>
          </a:p>
        </p:txBody>
      </p:sp>
      <p:sp>
        <p:nvSpPr>
          <p:cNvPr id="15" name="Rectangle 14">
            <a:extLst>
              <a:ext uri="{FF2B5EF4-FFF2-40B4-BE49-F238E27FC236}">
                <a16:creationId xmlns:a16="http://schemas.microsoft.com/office/drawing/2014/main" id="{C8DC93E8-1830-9B47-81BE-91D109431045}"/>
              </a:ext>
            </a:extLst>
          </p:cNvPr>
          <p:cNvSpPr/>
          <p:nvPr/>
        </p:nvSpPr>
        <p:spPr>
          <a:xfrm>
            <a:off x="4613366" y="5058295"/>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1</a:t>
            </a:r>
          </a:p>
        </p:txBody>
      </p:sp>
      <p:sp>
        <p:nvSpPr>
          <p:cNvPr id="16" name="Rectangle 15">
            <a:extLst>
              <a:ext uri="{FF2B5EF4-FFF2-40B4-BE49-F238E27FC236}">
                <a16:creationId xmlns:a16="http://schemas.microsoft.com/office/drawing/2014/main" id="{FEA723E8-B3D9-4647-A5A3-38146D9C7912}"/>
              </a:ext>
            </a:extLst>
          </p:cNvPr>
          <p:cNvSpPr/>
          <p:nvPr/>
        </p:nvSpPr>
        <p:spPr>
          <a:xfrm>
            <a:off x="5257800" y="5058295"/>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0</a:t>
            </a:r>
          </a:p>
        </p:txBody>
      </p:sp>
      <p:sp>
        <p:nvSpPr>
          <p:cNvPr id="17" name="TextBox 16">
            <a:extLst>
              <a:ext uri="{FF2B5EF4-FFF2-40B4-BE49-F238E27FC236}">
                <a16:creationId xmlns:a16="http://schemas.microsoft.com/office/drawing/2014/main" id="{846A5D60-A442-DC42-8F8B-1364953AF050}"/>
              </a:ext>
            </a:extLst>
          </p:cNvPr>
          <p:cNvSpPr txBox="1"/>
          <p:nvPr/>
        </p:nvSpPr>
        <p:spPr>
          <a:xfrm>
            <a:off x="953240" y="5195846"/>
            <a:ext cx="526106" cy="369332"/>
          </a:xfrm>
          <a:prstGeom prst="rect">
            <a:avLst/>
          </a:prstGeom>
          <a:noFill/>
        </p:spPr>
        <p:txBody>
          <a:bodyPr wrap="none" rtlCol="0">
            <a:spAutoFit/>
          </a:bodyPr>
          <a:lstStyle/>
          <a:p>
            <a:pPr algn="r"/>
            <a:r>
              <a:rPr lang="en-US" dirty="0"/>
              <a:t>bits</a:t>
            </a:r>
          </a:p>
        </p:txBody>
      </p:sp>
      <p:sp>
        <p:nvSpPr>
          <p:cNvPr id="18" name="TextBox 17">
            <a:extLst>
              <a:ext uri="{FF2B5EF4-FFF2-40B4-BE49-F238E27FC236}">
                <a16:creationId xmlns:a16="http://schemas.microsoft.com/office/drawing/2014/main" id="{296D7934-3C86-8143-8043-771F29FEFF87}"/>
              </a:ext>
            </a:extLst>
          </p:cNvPr>
          <p:cNvSpPr txBox="1"/>
          <p:nvPr/>
        </p:nvSpPr>
        <p:spPr>
          <a:xfrm>
            <a:off x="655385" y="5838982"/>
            <a:ext cx="821700" cy="369332"/>
          </a:xfrm>
          <a:prstGeom prst="rect">
            <a:avLst/>
          </a:prstGeom>
          <a:noFill/>
        </p:spPr>
        <p:txBody>
          <a:bodyPr wrap="none" rtlCol="0">
            <a:spAutoFit/>
          </a:bodyPr>
          <a:lstStyle/>
          <a:p>
            <a:pPr algn="r"/>
            <a:r>
              <a:rPr lang="en-US" dirty="0"/>
              <a:t>weight</a:t>
            </a:r>
          </a:p>
        </p:txBody>
      </p:sp>
      <p:sp>
        <p:nvSpPr>
          <p:cNvPr id="19" name="Rectangle 18">
            <a:extLst>
              <a:ext uri="{FF2B5EF4-FFF2-40B4-BE49-F238E27FC236}">
                <a16:creationId xmlns:a16="http://schemas.microsoft.com/office/drawing/2014/main" id="{D50FC5A1-F841-414B-8559-7FF52F38399E}"/>
              </a:ext>
            </a:extLst>
          </p:cNvPr>
          <p:cNvSpPr/>
          <p:nvPr/>
        </p:nvSpPr>
        <p:spPr>
          <a:xfrm>
            <a:off x="1593670" y="5702729"/>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2</a:t>
            </a:r>
            <a:r>
              <a:rPr lang="en-US" sz="2800" b="1" baseline="30000" dirty="0">
                <a:solidFill>
                  <a:srgbClr val="002060"/>
                </a:solidFill>
              </a:rPr>
              <a:t>j</a:t>
            </a:r>
          </a:p>
        </p:txBody>
      </p:sp>
      <p:sp>
        <p:nvSpPr>
          <p:cNvPr id="20" name="Rectangle 19">
            <a:extLst>
              <a:ext uri="{FF2B5EF4-FFF2-40B4-BE49-F238E27FC236}">
                <a16:creationId xmlns:a16="http://schemas.microsoft.com/office/drawing/2014/main" id="{DBE98E89-FA61-CD45-8BC3-44B235E15BAD}"/>
              </a:ext>
            </a:extLst>
          </p:cNvPr>
          <p:cNvSpPr/>
          <p:nvPr/>
        </p:nvSpPr>
        <p:spPr>
          <a:xfrm>
            <a:off x="2238104" y="5702729"/>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2</a:t>
            </a:r>
            <a:r>
              <a:rPr lang="en-US" sz="2800" b="1" baseline="30000" dirty="0">
                <a:solidFill>
                  <a:srgbClr val="002060"/>
                </a:solidFill>
              </a:rPr>
              <a:t>j-1</a:t>
            </a:r>
          </a:p>
        </p:txBody>
      </p:sp>
      <p:sp>
        <p:nvSpPr>
          <p:cNvPr id="21" name="Rectangle 20">
            <a:extLst>
              <a:ext uri="{FF2B5EF4-FFF2-40B4-BE49-F238E27FC236}">
                <a16:creationId xmlns:a16="http://schemas.microsoft.com/office/drawing/2014/main" id="{4ACEA0F9-C2D0-1240-BB1F-C9C1ECBA963D}"/>
              </a:ext>
            </a:extLst>
          </p:cNvPr>
          <p:cNvSpPr/>
          <p:nvPr/>
        </p:nvSpPr>
        <p:spPr>
          <a:xfrm>
            <a:off x="2886542" y="5702729"/>
            <a:ext cx="1078386"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002060"/>
                </a:solidFill>
              </a:rPr>
              <a:t>. . .</a:t>
            </a:r>
          </a:p>
          <a:p>
            <a:pPr algn="ctr"/>
            <a:endParaRPr lang="en-US" sz="2800" b="1" baseline="-25000" dirty="0">
              <a:solidFill>
                <a:srgbClr val="002060"/>
              </a:solidFill>
            </a:endParaRPr>
          </a:p>
        </p:txBody>
      </p:sp>
      <p:sp>
        <p:nvSpPr>
          <p:cNvPr id="22" name="Rectangle 21">
            <a:extLst>
              <a:ext uri="{FF2B5EF4-FFF2-40B4-BE49-F238E27FC236}">
                <a16:creationId xmlns:a16="http://schemas.microsoft.com/office/drawing/2014/main" id="{7980DFEC-69A7-2343-B1D2-468DE657F732}"/>
              </a:ext>
            </a:extLst>
          </p:cNvPr>
          <p:cNvSpPr/>
          <p:nvPr/>
        </p:nvSpPr>
        <p:spPr>
          <a:xfrm>
            <a:off x="3964928" y="5702729"/>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4</a:t>
            </a:r>
            <a:endParaRPr lang="en-US" sz="2800" b="1" baseline="30000" dirty="0">
              <a:solidFill>
                <a:srgbClr val="002060"/>
              </a:solidFill>
            </a:endParaRPr>
          </a:p>
        </p:txBody>
      </p:sp>
      <p:sp>
        <p:nvSpPr>
          <p:cNvPr id="23" name="Rectangle 22">
            <a:extLst>
              <a:ext uri="{FF2B5EF4-FFF2-40B4-BE49-F238E27FC236}">
                <a16:creationId xmlns:a16="http://schemas.microsoft.com/office/drawing/2014/main" id="{6B119F60-216E-CA45-8E39-8E09FCF98D42}"/>
              </a:ext>
            </a:extLst>
          </p:cNvPr>
          <p:cNvSpPr/>
          <p:nvPr/>
        </p:nvSpPr>
        <p:spPr>
          <a:xfrm>
            <a:off x="4609362" y="5702729"/>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2</a:t>
            </a:r>
            <a:endParaRPr lang="en-US" sz="2800" b="1" baseline="-25000" dirty="0">
              <a:solidFill>
                <a:srgbClr val="002060"/>
              </a:solidFill>
            </a:endParaRPr>
          </a:p>
        </p:txBody>
      </p:sp>
      <p:sp>
        <p:nvSpPr>
          <p:cNvPr id="24" name="Rectangle 23">
            <a:extLst>
              <a:ext uri="{FF2B5EF4-FFF2-40B4-BE49-F238E27FC236}">
                <a16:creationId xmlns:a16="http://schemas.microsoft.com/office/drawing/2014/main" id="{CC942657-1BD1-1143-B62F-AD2783961006}"/>
              </a:ext>
            </a:extLst>
          </p:cNvPr>
          <p:cNvSpPr/>
          <p:nvPr/>
        </p:nvSpPr>
        <p:spPr>
          <a:xfrm>
            <a:off x="5253796" y="5702729"/>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1</a:t>
            </a:r>
            <a:endParaRPr lang="en-US" sz="2800" b="1" baseline="-25000" dirty="0">
              <a:solidFill>
                <a:srgbClr val="002060"/>
              </a:solidFill>
            </a:endParaRPr>
          </a:p>
        </p:txBody>
      </p:sp>
      <p:sp>
        <p:nvSpPr>
          <p:cNvPr id="25" name="Rectangle 24">
            <a:extLst>
              <a:ext uri="{FF2B5EF4-FFF2-40B4-BE49-F238E27FC236}">
                <a16:creationId xmlns:a16="http://schemas.microsoft.com/office/drawing/2014/main" id="{2B5A0B3D-A0C3-7442-9AA5-8468E9204538}"/>
              </a:ext>
            </a:extLst>
          </p:cNvPr>
          <p:cNvSpPr/>
          <p:nvPr/>
        </p:nvSpPr>
        <p:spPr>
          <a:xfrm>
            <a:off x="5894226" y="5058295"/>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-1</a:t>
            </a:r>
          </a:p>
        </p:txBody>
      </p:sp>
      <p:sp>
        <p:nvSpPr>
          <p:cNvPr id="26" name="Rectangle 25">
            <a:extLst>
              <a:ext uri="{FF2B5EF4-FFF2-40B4-BE49-F238E27FC236}">
                <a16:creationId xmlns:a16="http://schemas.microsoft.com/office/drawing/2014/main" id="{95570481-0A24-D84D-84BA-BF731C930929}"/>
              </a:ext>
            </a:extLst>
          </p:cNvPr>
          <p:cNvSpPr/>
          <p:nvPr/>
        </p:nvSpPr>
        <p:spPr>
          <a:xfrm>
            <a:off x="6538660" y="5058295"/>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-2</a:t>
            </a:r>
          </a:p>
        </p:txBody>
      </p:sp>
      <p:sp>
        <p:nvSpPr>
          <p:cNvPr id="27" name="Rectangle 26">
            <a:extLst>
              <a:ext uri="{FF2B5EF4-FFF2-40B4-BE49-F238E27FC236}">
                <a16:creationId xmlns:a16="http://schemas.microsoft.com/office/drawing/2014/main" id="{85796744-1D8F-DE47-B31A-574E0B3D247C}"/>
              </a:ext>
            </a:extLst>
          </p:cNvPr>
          <p:cNvSpPr/>
          <p:nvPr/>
        </p:nvSpPr>
        <p:spPr>
          <a:xfrm>
            <a:off x="7183094" y="5058295"/>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-3</a:t>
            </a:r>
          </a:p>
        </p:txBody>
      </p:sp>
      <p:sp>
        <p:nvSpPr>
          <p:cNvPr id="28" name="Rectangle 27">
            <a:extLst>
              <a:ext uri="{FF2B5EF4-FFF2-40B4-BE49-F238E27FC236}">
                <a16:creationId xmlns:a16="http://schemas.microsoft.com/office/drawing/2014/main" id="{601B5F31-AF64-3845-A012-D85AB1DAB969}"/>
              </a:ext>
            </a:extLst>
          </p:cNvPr>
          <p:cNvSpPr/>
          <p:nvPr/>
        </p:nvSpPr>
        <p:spPr>
          <a:xfrm>
            <a:off x="7827528" y="5059593"/>
            <a:ext cx="1078386"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FFFF00"/>
                </a:solidFill>
              </a:rPr>
              <a:t>. . .</a:t>
            </a:r>
          </a:p>
          <a:p>
            <a:pPr algn="ctr"/>
            <a:endParaRPr lang="en-US" sz="2800" b="1" baseline="-25000" dirty="0">
              <a:solidFill>
                <a:srgbClr val="FFFF00"/>
              </a:solidFill>
            </a:endParaRPr>
          </a:p>
        </p:txBody>
      </p:sp>
      <p:sp>
        <p:nvSpPr>
          <p:cNvPr id="30" name="Rectangle 29">
            <a:extLst>
              <a:ext uri="{FF2B5EF4-FFF2-40B4-BE49-F238E27FC236}">
                <a16:creationId xmlns:a16="http://schemas.microsoft.com/office/drawing/2014/main" id="{F70A9A22-7FDB-EE4A-A4B0-095FE6112EC9}"/>
              </a:ext>
            </a:extLst>
          </p:cNvPr>
          <p:cNvSpPr/>
          <p:nvPr/>
        </p:nvSpPr>
        <p:spPr>
          <a:xfrm>
            <a:off x="8905177" y="5058295"/>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2800" dirty="0">
                <a:solidFill>
                  <a:srgbClr val="FFFF00"/>
                </a:solidFill>
              </a:rPr>
              <a:t>b</a:t>
            </a:r>
            <a:r>
              <a:rPr lang="en-US" sz="2800" baseline="-25000" dirty="0">
                <a:solidFill>
                  <a:srgbClr val="FFFF00"/>
                </a:solidFill>
              </a:rPr>
              <a:t>-k+1</a:t>
            </a:r>
          </a:p>
        </p:txBody>
      </p:sp>
      <p:sp>
        <p:nvSpPr>
          <p:cNvPr id="31" name="Rectangle 30">
            <a:extLst>
              <a:ext uri="{FF2B5EF4-FFF2-40B4-BE49-F238E27FC236}">
                <a16:creationId xmlns:a16="http://schemas.microsoft.com/office/drawing/2014/main" id="{B899CACF-C845-254D-BEE7-284B88E0389B}"/>
              </a:ext>
            </a:extLst>
          </p:cNvPr>
          <p:cNvSpPr/>
          <p:nvPr/>
        </p:nvSpPr>
        <p:spPr>
          <a:xfrm>
            <a:off x="9549611" y="5058295"/>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-k</a:t>
            </a:r>
          </a:p>
        </p:txBody>
      </p:sp>
      <p:sp>
        <p:nvSpPr>
          <p:cNvPr id="32" name="Rectangle 31">
            <a:extLst>
              <a:ext uri="{FF2B5EF4-FFF2-40B4-BE49-F238E27FC236}">
                <a16:creationId xmlns:a16="http://schemas.microsoft.com/office/drawing/2014/main" id="{256DC0DF-E848-6A41-9291-DB59E4E7EE28}"/>
              </a:ext>
            </a:extLst>
          </p:cNvPr>
          <p:cNvSpPr/>
          <p:nvPr/>
        </p:nvSpPr>
        <p:spPr>
          <a:xfrm>
            <a:off x="5949974" y="5702729"/>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C00000"/>
                </a:solidFill>
              </a:rPr>
              <a:t>½</a:t>
            </a:r>
            <a:endParaRPr lang="en-US" sz="2800" b="1" baseline="30000" dirty="0">
              <a:solidFill>
                <a:srgbClr val="C00000"/>
              </a:solidFill>
            </a:endParaRPr>
          </a:p>
        </p:txBody>
      </p:sp>
      <p:sp>
        <p:nvSpPr>
          <p:cNvPr id="33" name="Rectangle 32">
            <a:extLst>
              <a:ext uri="{FF2B5EF4-FFF2-40B4-BE49-F238E27FC236}">
                <a16:creationId xmlns:a16="http://schemas.microsoft.com/office/drawing/2014/main" id="{C62DC5E8-E8D4-B047-AACA-F75D1FAB2460}"/>
              </a:ext>
            </a:extLst>
          </p:cNvPr>
          <p:cNvSpPr/>
          <p:nvPr/>
        </p:nvSpPr>
        <p:spPr>
          <a:xfrm>
            <a:off x="6594408" y="5702729"/>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C00000"/>
                </a:solidFill>
              </a:rPr>
              <a:t>¼</a:t>
            </a:r>
            <a:endParaRPr lang="en-US" sz="2800" b="1" baseline="-25000" dirty="0">
              <a:solidFill>
                <a:srgbClr val="C00000"/>
              </a:solidFill>
            </a:endParaRPr>
          </a:p>
        </p:txBody>
      </p:sp>
      <p:sp>
        <p:nvSpPr>
          <p:cNvPr id="34" name="Rectangle 33">
            <a:extLst>
              <a:ext uri="{FF2B5EF4-FFF2-40B4-BE49-F238E27FC236}">
                <a16:creationId xmlns:a16="http://schemas.microsoft.com/office/drawing/2014/main" id="{D51EAC01-CB56-464B-950F-418D66EC6E0F}"/>
              </a:ext>
            </a:extLst>
          </p:cNvPr>
          <p:cNvSpPr/>
          <p:nvPr/>
        </p:nvSpPr>
        <p:spPr>
          <a:xfrm>
            <a:off x="7238842" y="5702729"/>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C00000"/>
                </a:solidFill>
              </a:rPr>
              <a:t>⅛</a:t>
            </a:r>
          </a:p>
        </p:txBody>
      </p:sp>
      <p:sp>
        <p:nvSpPr>
          <p:cNvPr id="4" name="Oval 3">
            <a:extLst>
              <a:ext uri="{FF2B5EF4-FFF2-40B4-BE49-F238E27FC236}">
                <a16:creationId xmlns:a16="http://schemas.microsoft.com/office/drawing/2014/main" id="{1E570FAE-74AB-A94E-B5EE-83334B965814}"/>
              </a:ext>
            </a:extLst>
          </p:cNvPr>
          <p:cNvSpPr/>
          <p:nvPr/>
        </p:nvSpPr>
        <p:spPr>
          <a:xfrm>
            <a:off x="5777574" y="5565178"/>
            <a:ext cx="231266" cy="231266"/>
          </a:xfrm>
          <a:prstGeom prst="ellipse">
            <a:avLst/>
          </a:prstGeom>
          <a:solidFill>
            <a:schemeClr val="tx1"/>
          </a:solidFill>
          <a:ln w="381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35" name="Rectangle 34">
            <a:extLst>
              <a:ext uri="{FF2B5EF4-FFF2-40B4-BE49-F238E27FC236}">
                <a16:creationId xmlns:a16="http://schemas.microsoft.com/office/drawing/2014/main" id="{4C9AA91B-3953-6E41-AE3D-FC430F718A46}"/>
              </a:ext>
            </a:extLst>
          </p:cNvPr>
          <p:cNvSpPr/>
          <p:nvPr/>
        </p:nvSpPr>
        <p:spPr>
          <a:xfrm>
            <a:off x="7822050" y="5701431"/>
            <a:ext cx="1078386"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C00000"/>
                </a:solidFill>
              </a:rPr>
              <a:t>. . .</a:t>
            </a:r>
          </a:p>
          <a:p>
            <a:pPr algn="ctr"/>
            <a:endParaRPr lang="en-US" sz="2800" b="1" baseline="-25000" dirty="0">
              <a:solidFill>
                <a:srgbClr val="C00000"/>
              </a:solidFill>
            </a:endParaRPr>
          </a:p>
        </p:txBody>
      </p:sp>
      <p:sp>
        <p:nvSpPr>
          <p:cNvPr id="36" name="Rectangle 35">
            <a:extLst>
              <a:ext uri="{FF2B5EF4-FFF2-40B4-BE49-F238E27FC236}">
                <a16:creationId xmlns:a16="http://schemas.microsoft.com/office/drawing/2014/main" id="{529BD602-ADAD-8F4E-8BFF-5716C6B43F04}"/>
              </a:ext>
            </a:extLst>
          </p:cNvPr>
          <p:cNvSpPr/>
          <p:nvPr/>
        </p:nvSpPr>
        <p:spPr>
          <a:xfrm>
            <a:off x="8904440" y="5706705"/>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2800" b="1" dirty="0">
                <a:solidFill>
                  <a:srgbClr val="C00000"/>
                </a:solidFill>
              </a:rPr>
              <a:t>2</a:t>
            </a:r>
            <a:r>
              <a:rPr lang="en-US" sz="2800" b="1" baseline="30000" dirty="0">
                <a:solidFill>
                  <a:srgbClr val="C00000"/>
                </a:solidFill>
              </a:rPr>
              <a:t>-k+1</a:t>
            </a:r>
          </a:p>
        </p:txBody>
      </p:sp>
      <p:sp>
        <p:nvSpPr>
          <p:cNvPr id="37" name="Rectangle 36">
            <a:extLst>
              <a:ext uri="{FF2B5EF4-FFF2-40B4-BE49-F238E27FC236}">
                <a16:creationId xmlns:a16="http://schemas.microsoft.com/office/drawing/2014/main" id="{E5122CD8-4836-3643-A53B-95DBC914FD0F}"/>
              </a:ext>
            </a:extLst>
          </p:cNvPr>
          <p:cNvSpPr/>
          <p:nvPr/>
        </p:nvSpPr>
        <p:spPr>
          <a:xfrm>
            <a:off x="9548874" y="5706705"/>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C00000"/>
                </a:solidFill>
              </a:rPr>
              <a:t>2</a:t>
            </a:r>
            <a:r>
              <a:rPr lang="en-US" sz="2800" b="1" baseline="30000" dirty="0">
                <a:solidFill>
                  <a:srgbClr val="C00000"/>
                </a:solidFill>
              </a:rPr>
              <a:t>-k</a:t>
            </a:r>
          </a:p>
        </p:txBody>
      </p:sp>
      <p:sp>
        <p:nvSpPr>
          <p:cNvPr id="39" name="Left Brace 38">
            <a:extLst>
              <a:ext uri="{FF2B5EF4-FFF2-40B4-BE49-F238E27FC236}">
                <a16:creationId xmlns:a16="http://schemas.microsoft.com/office/drawing/2014/main" id="{7364A4CD-6DF5-7144-936F-6C1F16ACD646}"/>
              </a:ext>
            </a:extLst>
          </p:cNvPr>
          <p:cNvSpPr/>
          <p:nvPr/>
        </p:nvSpPr>
        <p:spPr>
          <a:xfrm rot="5400000">
            <a:off x="3599957" y="2610329"/>
            <a:ext cx="353051" cy="4251500"/>
          </a:xfrm>
          <a:prstGeom prst="leftBrace">
            <a:avLst/>
          </a:prstGeom>
          <a:ln w="38100">
            <a:solidFill>
              <a:srgbClr val="00206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0" name="Left Brace 39">
            <a:extLst>
              <a:ext uri="{FF2B5EF4-FFF2-40B4-BE49-F238E27FC236}">
                <a16:creationId xmlns:a16="http://schemas.microsoft.com/office/drawing/2014/main" id="{771E652C-431B-2749-B56F-83E1B24529B7}"/>
              </a:ext>
            </a:extLst>
          </p:cNvPr>
          <p:cNvSpPr/>
          <p:nvPr/>
        </p:nvSpPr>
        <p:spPr>
          <a:xfrm rot="5400000">
            <a:off x="7875275" y="2597185"/>
            <a:ext cx="353051" cy="4251500"/>
          </a:xfrm>
          <a:prstGeom prst="leftBrace">
            <a:avLst/>
          </a:prstGeom>
          <a:ln w="38100">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1" name="TextBox 40">
            <a:extLst>
              <a:ext uri="{FF2B5EF4-FFF2-40B4-BE49-F238E27FC236}">
                <a16:creationId xmlns:a16="http://schemas.microsoft.com/office/drawing/2014/main" id="{9A7BFD5C-674D-C24D-8315-834F0C9B9CD9}"/>
              </a:ext>
            </a:extLst>
          </p:cNvPr>
          <p:cNvSpPr txBox="1"/>
          <p:nvPr/>
        </p:nvSpPr>
        <p:spPr>
          <a:xfrm>
            <a:off x="2986783" y="4117376"/>
            <a:ext cx="1604798" cy="369332"/>
          </a:xfrm>
          <a:prstGeom prst="rect">
            <a:avLst/>
          </a:prstGeom>
          <a:noFill/>
        </p:spPr>
        <p:txBody>
          <a:bodyPr wrap="none" rtlCol="0">
            <a:spAutoFit/>
          </a:bodyPr>
          <a:lstStyle/>
          <a:p>
            <a:pPr algn="ctr"/>
            <a:r>
              <a:rPr lang="en-US" dirty="0"/>
              <a:t>integer portion</a:t>
            </a:r>
          </a:p>
        </p:txBody>
      </p:sp>
      <p:sp>
        <p:nvSpPr>
          <p:cNvPr id="42" name="TextBox 41">
            <a:extLst>
              <a:ext uri="{FF2B5EF4-FFF2-40B4-BE49-F238E27FC236}">
                <a16:creationId xmlns:a16="http://schemas.microsoft.com/office/drawing/2014/main" id="{94BAC0D7-0BB6-8A46-BCA7-003538015E6A}"/>
              </a:ext>
            </a:extLst>
          </p:cNvPr>
          <p:cNvSpPr txBox="1"/>
          <p:nvPr/>
        </p:nvSpPr>
        <p:spPr>
          <a:xfrm>
            <a:off x="7138698" y="4123722"/>
            <a:ext cx="1826206" cy="369332"/>
          </a:xfrm>
          <a:prstGeom prst="rect">
            <a:avLst/>
          </a:prstGeom>
          <a:noFill/>
        </p:spPr>
        <p:txBody>
          <a:bodyPr wrap="none" rtlCol="0">
            <a:spAutoFit/>
          </a:bodyPr>
          <a:lstStyle/>
          <a:p>
            <a:pPr algn="ctr"/>
            <a:r>
              <a:rPr lang="en-US" dirty="0"/>
              <a:t>fractional portion</a:t>
            </a:r>
          </a:p>
        </p:txBody>
      </p:sp>
      <p:pic>
        <p:nvPicPr>
          <p:cNvPr id="9" name="Picture 8">
            <a:extLst>
              <a:ext uri="{FF2B5EF4-FFF2-40B4-BE49-F238E27FC236}">
                <a16:creationId xmlns:a16="http://schemas.microsoft.com/office/drawing/2014/main" id="{25FA5BAB-4101-424B-985D-AB877A0E24F9}"/>
              </a:ext>
            </a:extLst>
          </p:cNvPr>
          <p:cNvPicPr>
            <a:picLocks noChangeAspect="1"/>
          </p:cNvPicPr>
          <p:nvPr/>
        </p:nvPicPr>
        <p:blipFill>
          <a:blip r:embed="rId4"/>
          <a:stretch>
            <a:fillRect/>
          </a:stretch>
        </p:blipFill>
        <p:spPr>
          <a:xfrm>
            <a:off x="655385" y="1693971"/>
            <a:ext cx="6901116" cy="943443"/>
          </a:xfrm>
          <a:prstGeom prst="rect">
            <a:avLst/>
          </a:prstGeom>
        </p:spPr>
      </p:pic>
      <p:pic>
        <p:nvPicPr>
          <p:cNvPr id="8" name="Picture 7">
            <a:extLst>
              <a:ext uri="{FF2B5EF4-FFF2-40B4-BE49-F238E27FC236}">
                <a16:creationId xmlns:a16="http://schemas.microsoft.com/office/drawing/2014/main" id="{97E984AC-1F7A-F041-A432-935850C1EC7B}"/>
              </a:ext>
            </a:extLst>
          </p:cNvPr>
          <p:cNvPicPr>
            <a:picLocks noChangeAspect="1"/>
          </p:cNvPicPr>
          <p:nvPr/>
        </p:nvPicPr>
        <p:blipFill>
          <a:blip r:embed="rId5"/>
          <a:stretch>
            <a:fillRect/>
          </a:stretch>
        </p:blipFill>
        <p:spPr>
          <a:xfrm>
            <a:off x="655385" y="1688289"/>
            <a:ext cx="10881230" cy="943914"/>
          </a:xfrm>
          <a:prstGeom prst="rect">
            <a:avLst/>
          </a:prstGeom>
        </p:spPr>
      </p:pic>
      <p:sp>
        <p:nvSpPr>
          <p:cNvPr id="10" name="TextBox 9">
            <a:extLst>
              <a:ext uri="{FF2B5EF4-FFF2-40B4-BE49-F238E27FC236}">
                <a16:creationId xmlns:a16="http://schemas.microsoft.com/office/drawing/2014/main" id="{1AE76515-9D7B-1E44-8E88-B12C543EF893}"/>
              </a:ext>
            </a:extLst>
          </p:cNvPr>
          <p:cNvSpPr txBox="1"/>
          <p:nvPr/>
        </p:nvSpPr>
        <p:spPr>
          <a:xfrm>
            <a:off x="4072080" y="3010329"/>
            <a:ext cx="4291496" cy="523220"/>
          </a:xfrm>
          <a:prstGeom prst="rect">
            <a:avLst/>
          </a:prstGeom>
          <a:noFill/>
        </p:spPr>
        <p:txBody>
          <a:bodyPr wrap="none" rtlCol="0">
            <a:spAutoFit/>
          </a:bodyPr>
          <a:lstStyle/>
          <a:p>
            <a:r>
              <a:rPr lang="en-US" sz="2800" dirty="0"/>
              <a:t>Example: 1011.101</a:t>
            </a:r>
            <a:r>
              <a:rPr lang="en-US" sz="2800" baseline="-25000" dirty="0"/>
              <a:t>2</a:t>
            </a:r>
            <a:r>
              <a:rPr lang="en-US" sz="2800" dirty="0"/>
              <a:t> = 11⅝</a:t>
            </a:r>
            <a:r>
              <a:rPr lang="en-US" sz="2800" baseline="-25000" dirty="0"/>
              <a:t>10</a:t>
            </a:r>
            <a:endParaRPr lang="en-US" dirty="0"/>
          </a:p>
        </p:txBody>
      </p:sp>
    </p:spTree>
    <p:extLst>
      <p:ext uri="{BB962C8B-B14F-4D97-AF65-F5344CB8AC3E}">
        <p14:creationId xmlns:p14="http://schemas.microsoft.com/office/powerpoint/2010/main" val="6058109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par>
                                <p:cTn id="8" presetID="22" presetClass="exit" presetSubtype="8" fill="hold" nodeType="withEffect">
                                  <p:stCondLst>
                                    <p:cond delay="0"/>
                                  </p:stCondLst>
                                  <p:childTnLst>
                                    <p:animEffect transition="out" filter="wipe(left)">
                                      <p:cBhvr>
                                        <p:cTn id="9" dur="500"/>
                                        <p:tgtEl>
                                          <p:spTgt spid="3"/>
                                        </p:tgtEl>
                                      </p:cBhvr>
                                    </p:animEffect>
                                    <p:set>
                                      <p:cBhvr>
                                        <p:cTn id="10" dur="1" fill="hold">
                                          <p:stCondLst>
                                            <p:cond delay="499"/>
                                          </p:stCondLst>
                                        </p:cTn>
                                        <p:tgtEl>
                                          <p:spTgt spid="3"/>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wipe(left)">
                                      <p:cBhvr>
                                        <p:cTn id="15" dur="500"/>
                                        <p:tgtEl>
                                          <p:spTgt spid="8"/>
                                        </p:tgtEl>
                                      </p:cBhvr>
                                    </p:animEffect>
                                  </p:childTnLst>
                                </p:cTn>
                              </p:par>
                              <p:par>
                                <p:cTn id="16" presetID="22" presetClass="exit" presetSubtype="8" fill="hold" nodeType="withEffect">
                                  <p:stCondLst>
                                    <p:cond delay="0"/>
                                  </p:stCondLst>
                                  <p:childTnLst>
                                    <p:animEffect transition="out" filter="wipe(left)">
                                      <p:cBhvr>
                                        <p:cTn id="17" dur="500"/>
                                        <p:tgtEl>
                                          <p:spTgt spid="9"/>
                                        </p:tgtEl>
                                      </p:cBhvr>
                                    </p:animEffect>
                                    <p:set>
                                      <p:cBhvr>
                                        <p:cTn id="18" dur="1" fill="hold">
                                          <p:stCondLst>
                                            <p:cond delay="499"/>
                                          </p:stCondLst>
                                        </p:cTn>
                                        <p:tgtEl>
                                          <p:spTgt spid="9"/>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dissolve">
                                      <p:cBhvr>
                                        <p:cTn id="2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Fixed Point Numbers:</a:t>
            </a:r>
            <a:br>
              <a:rPr lang="en-US" dirty="0"/>
            </a:br>
            <a:r>
              <a:rPr lang="en-US" dirty="0"/>
              <a:t>Limitations</a:t>
            </a:r>
          </a:p>
        </p:txBody>
      </p:sp>
      <p:sp>
        <p:nvSpPr>
          <p:cNvPr id="8" name="Content Placeholder 7">
            <a:extLst>
              <a:ext uri="{FF2B5EF4-FFF2-40B4-BE49-F238E27FC236}">
                <a16:creationId xmlns:a16="http://schemas.microsoft.com/office/drawing/2014/main" id="{8EFC188F-AFCA-3E4E-9553-464455087013}"/>
              </a:ext>
            </a:extLst>
          </p:cNvPr>
          <p:cNvSpPr>
            <a:spLocks noGrp="1"/>
          </p:cNvSpPr>
          <p:nvPr>
            <p:ph idx="1"/>
          </p:nvPr>
        </p:nvSpPr>
        <p:spPr/>
        <p:txBody>
          <a:bodyPr/>
          <a:lstStyle/>
          <a:p>
            <a:r>
              <a:rPr lang="en-US" dirty="0"/>
              <a:t>Cannot exactly represent all fractions</a:t>
            </a:r>
          </a:p>
          <a:p>
            <a:pPr lvl="1"/>
            <a:r>
              <a:rPr lang="en-US" dirty="0"/>
              <a:t>Exactly represents only numbers of the form </a:t>
            </a:r>
            <a:r>
              <a:rPr lang="en-US" i="1" dirty="0"/>
              <a:t>n</a:t>
            </a:r>
            <a:r>
              <a:rPr lang="en-US" dirty="0"/>
              <a:t>/2</a:t>
            </a:r>
            <a:r>
              <a:rPr lang="en-US" i="1" baseline="30000" dirty="0"/>
              <a:t>k</a:t>
            </a:r>
            <a:endParaRPr lang="en-US" dirty="0"/>
          </a:p>
          <a:p>
            <a:pPr lvl="1"/>
            <a:r>
              <a:rPr lang="en-US" dirty="0"/>
              <a:t>Other rational numbers have repeating bit representations</a:t>
            </a:r>
          </a:p>
          <a:p>
            <a:endParaRPr lang="en-US" dirty="0"/>
          </a:p>
          <a:p>
            <a:r>
              <a:rPr lang="en-US" dirty="0"/>
              <a:t>1/3</a:t>
            </a:r>
            <a:r>
              <a:rPr lang="en-US" baseline="-25000" dirty="0"/>
              <a:t>10</a:t>
            </a:r>
            <a:r>
              <a:rPr lang="en-US" dirty="0"/>
              <a:t> = 0.0101[01]…</a:t>
            </a:r>
            <a:r>
              <a:rPr lang="en-US" baseline="-25000" dirty="0"/>
              <a:t>2</a:t>
            </a:r>
          </a:p>
          <a:p>
            <a:r>
              <a:rPr lang="en-US" dirty="0"/>
              <a:t>1/5</a:t>
            </a:r>
            <a:r>
              <a:rPr lang="en-US" baseline="-25000" dirty="0"/>
              <a:t>10</a:t>
            </a:r>
            <a:r>
              <a:rPr lang="en-US" dirty="0"/>
              <a:t> = 0.00110011[0011]…</a:t>
            </a:r>
            <a:r>
              <a:rPr lang="en-US" baseline="-25000" dirty="0"/>
              <a:t>2</a:t>
            </a:r>
          </a:p>
          <a:p>
            <a:r>
              <a:rPr lang="en-US" dirty="0"/>
              <a:t>1/10</a:t>
            </a:r>
            <a:r>
              <a:rPr lang="en-US" baseline="-25000" dirty="0"/>
              <a:t>10</a:t>
            </a:r>
            <a:r>
              <a:rPr lang="en-US" dirty="0"/>
              <a:t> = 0.0001100110011[0011]…</a:t>
            </a:r>
            <a:r>
              <a:rPr lang="en-US" baseline="-25000" dirty="0"/>
              <a:t>2</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8</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99380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dissolve">
                                      <p:cBhvr>
                                        <p:cTn id="10" dur="500"/>
                                        <p:tgtEl>
                                          <p:spTgt spid="8">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8">
                                            <p:txEl>
                                              <p:pRg st="2" end="2"/>
                                            </p:txEl>
                                          </p:spTgt>
                                        </p:tgtEl>
                                        <p:attrNameLst>
                                          <p:attrName>style.visibility</p:attrName>
                                        </p:attrNameLst>
                                      </p:cBhvr>
                                      <p:to>
                                        <p:strVal val="visible"/>
                                      </p:to>
                                    </p:set>
                                    <p:animEffect transition="in" filter="dissolve">
                                      <p:cBhvr>
                                        <p:cTn id="13" dur="500"/>
                                        <p:tgtEl>
                                          <p:spTgt spid="8">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8">
                                            <p:txEl>
                                              <p:pRg st="4" end="4"/>
                                            </p:txEl>
                                          </p:spTgt>
                                        </p:tgtEl>
                                        <p:attrNameLst>
                                          <p:attrName>style.visibility</p:attrName>
                                        </p:attrNameLst>
                                      </p:cBhvr>
                                      <p:to>
                                        <p:strVal val="visible"/>
                                      </p:to>
                                    </p:set>
                                    <p:animEffect transition="in" filter="dissolve">
                                      <p:cBhvr>
                                        <p:cTn id="18" dur="500"/>
                                        <p:tgtEl>
                                          <p:spTgt spid="8">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8">
                                            <p:txEl>
                                              <p:pRg st="5" end="5"/>
                                            </p:txEl>
                                          </p:spTgt>
                                        </p:tgtEl>
                                        <p:attrNameLst>
                                          <p:attrName>style.visibility</p:attrName>
                                        </p:attrNameLst>
                                      </p:cBhvr>
                                      <p:to>
                                        <p:strVal val="visible"/>
                                      </p:to>
                                    </p:set>
                                    <p:animEffect transition="in" filter="dissolve">
                                      <p:cBhvr>
                                        <p:cTn id="23" dur="500"/>
                                        <p:tgtEl>
                                          <p:spTgt spid="8">
                                            <p:txEl>
                                              <p:pRg st="5" end="5"/>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9" presetClass="entr" presetSubtype="0" fill="hold" grpId="0" nodeType="clickEffect">
                                  <p:stCondLst>
                                    <p:cond delay="0"/>
                                  </p:stCondLst>
                                  <p:childTnLst>
                                    <p:set>
                                      <p:cBhvr>
                                        <p:cTn id="27" dur="1" fill="hold">
                                          <p:stCondLst>
                                            <p:cond delay="0"/>
                                          </p:stCondLst>
                                        </p:cTn>
                                        <p:tgtEl>
                                          <p:spTgt spid="8">
                                            <p:txEl>
                                              <p:pRg st="6" end="6"/>
                                            </p:txEl>
                                          </p:spTgt>
                                        </p:tgtEl>
                                        <p:attrNameLst>
                                          <p:attrName>style.visibility</p:attrName>
                                        </p:attrNameLst>
                                      </p:cBhvr>
                                      <p:to>
                                        <p:strVal val="visible"/>
                                      </p:to>
                                    </p:set>
                                    <p:animEffect transition="in" filter="dissolve">
                                      <p:cBhvr>
                                        <p:cTn id="28" dur="500"/>
                                        <p:tgtEl>
                                          <p:spTgt spid="8">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Fixed Point Numbers:</a:t>
            </a:r>
            <a:br>
              <a:rPr lang="en-US" dirty="0"/>
            </a:br>
            <a:r>
              <a:rPr lang="en-US" dirty="0"/>
              <a:t>Limitations</a:t>
            </a:r>
          </a:p>
        </p:txBody>
      </p:sp>
      <p:sp>
        <p:nvSpPr>
          <p:cNvPr id="8" name="Content Placeholder 7">
            <a:extLst>
              <a:ext uri="{FF2B5EF4-FFF2-40B4-BE49-F238E27FC236}">
                <a16:creationId xmlns:a16="http://schemas.microsoft.com/office/drawing/2014/main" id="{8EFC188F-AFCA-3E4E-9553-464455087013}"/>
              </a:ext>
            </a:extLst>
          </p:cNvPr>
          <p:cNvSpPr>
            <a:spLocks noGrp="1"/>
          </p:cNvSpPr>
          <p:nvPr>
            <p:ph idx="1"/>
          </p:nvPr>
        </p:nvSpPr>
        <p:spPr/>
        <p:txBody>
          <a:bodyPr/>
          <a:lstStyle/>
          <a:p>
            <a:r>
              <a:rPr lang="en-US" dirty="0"/>
              <a:t>Cannot represent both large and small values</a:t>
            </a:r>
          </a:p>
          <a:p>
            <a:endParaRPr lang="en-US" dirty="0"/>
          </a:p>
          <a:p>
            <a:r>
              <a:rPr lang="en-US" dirty="0"/>
              <a:t>Given </a:t>
            </a:r>
            <a:r>
              <a:rPr lang="en-US" i="1" dirty="0"/>
              <a:t>n</a:t>
            </a:r>
            <a:r>
              <a:rPr lang="en-US" dirty="0"/>
              <a:t> bits total</a:t>
            </a:r>
          </a:p>
          <a:p>
            <a:pPr lvl="1"/>
            <a:r>
              <a:rPr lang="en-US" dirty="0"/>
              <a:t>More bits for integer portion (for large values) leaves fewer bits for fractional portion</a:t>
            </a:r>
          </a:p>
          <a:p>
            <a:pPr lvl="1"/>
            <a:r>
              <a:rPr lang="en-US" dirty="0"/>
              <a:t>More bits for fractional portion (for small values) leaves fewer bits for integer portion</a:t>
            </a:r>
          </a:p>
          <a:p>
            <a:endParaRPr lang="en-US" dirty="0"/>
          </a:p>
          <a:p>
            <a:r>
              <a:rPr lang="en-US" dirty="0"/>
              <a:t>We can fix this problem with </a:t>
            </a:r>
            <a:r>
              <a:rPr lang="en-US" i="1" dirty="0"/>
              <a:t>floating point</a:t>
            </a:r>
            <a:r>
              <a:rPr lang="en-US" dirty="0"/>
              <a:t> numbers</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9</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3906553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xEl>
                                              <p:pRg st="2" end="2"/>
                                            </p:txEl>
                                          </p:spTgt>
                                        </p:tgtEl>
                                        <p:attrNameLst>
                                          <p:attrName>style.visibility</p:attrName>
                                        </p:attrNameLst>
                                      </p:cBhvr>
                                      <p:to>
                                        <p:strVal val="visible"/>
                                      </p:to>
                                    </p:set>
                                    <p:animEffect transition="in" filter="dissolve">
                                      <p:cBhvr>
                                        <p:cTn id="12" dur="500"/>
                                        <p:tgtEl>
                                          <p:spTgt spid="8">
                                            <p:txEl>
                                              <p:pRg st="2" end="2"/>
                                            </p:txEl>
                                          </p:spTgt>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animEffect transition="in" filter="dissolve">
                                      <p:cBhvr>
                                        <p:cTn id="15" dur="500"/>
                                        <p:tgtEl>
                                          <p:spTgt spid="8">
                                            <p:txEl>
                                              <p:pRg st="3" end="3"/>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8">
                                            <p:txEl>
                                              <p:pRg st="4" end="4"/>
                                            </p:txEl>
                                          </p:spTgt>
                                        </p:tgtEl>
                                        <p:attrNameLst>
                                          <p:attrName>style.visibility</p:attrName>
                                        </p:attrNameLst>
                                      </p:cBhvr>
                                      <p:to>
                                        <p:strVal val="visible"/>
                                      </p:to>
                                    </p:set>
                                    <p:animEffect transition="in" filter="dissolve">
                                      <p:cBhvr>
                                        <p:cTn id="18" dur="500"/>
                                        <p:tgtEl>
                                          <p:spTgt spid="8">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8">
                                            <p:txEl>
                                              <p:pRg st="6" end="6"/>
                                            </p:txEl>
                                          </p:spTgt>
                                        </p:tgtEl>
                                        <p:attrNameLst>
                                          <p:attrName>style.visibility</p:attrName>
                                        </p:attrNameLst>
                                      </p:cBhvr>
                                      <p:to>
                                        <p:strVal val="visible"/>
                                      </p:to>
                                    </p:set>
                                    <p:animEffect transition="in" filter="dissolve">
                                      <p:cBhvr>
                                        <p:cTn id="23" dur="500"/>
                                        <p:tgtEl>
                                          <p:spTgt spid="8">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35870</TotalTime>
  <Words>4305</Words>
  <Application>Microsoft Macintosh PowerPoint</Application>
  <PresentationFormat>Widescreen</PresentationFormat>
  <Paragraphs>861</Paragraphs>
  <Slides>51</Slides>
  <Notes>37</Notes>
  <HiddenSlides>1</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51</vt:i4>
      </vt:variant>
    </vt:vector>
  </HeadingPairs>
  <TitlesOfParts>
    <vt:vector size="56" baseType="lpstr">
      <vt:lpstr>Arial</vt:lpstr>
      <vt:lpstr>Calibri</vt:lpstr>
      <vt:lpstr>Calibri Light</vt:lpstr>
      <vt:lpstr>Lucida Console</vt:lpstr>
      <vt:lpstr>Office Theme</vt:lpstr>
      <vt:lpstr>Arithmetic for Binary Computers (ABCs)  Floating Point Numbers</vt:lpstr>
      <vt:lpstr>PowerPoint Presentation</vt:lpstr>
      <vt:lpstr>Fixed Point Binary Numbers</vt:lpstr>
      <vt:lpstr>Recall Integer Encoding</vt:lpstr>
      <vt:lpstr>Fixed Point Numbers: Encoding</vt:lpstr>
      <vt:lpstr>Fixed Point Numbers: Examples</vt:lpstr>
      <vt:lpstr>Fixed Point Numbers: Not difficult to read</vt:lpstr>
      <vt:lpstr>Fixed Point Numbers: Limitations</vt:lpstr>
      <vt:lpstr>Fixed Point Numbers: Limitations</vt:lpstr>
      <vt:lpstr>Digression: Decimal Fixed Point Value Hack</vt:lpstr>
      <vt:lpstr>Why Fixed Point Decimal?</vt:lpstr>
      <vt:lpstr>Decimal Fixed Point Hack</vt:lpstr>
      <vt:lpstr>Floating Point Binary Numbers</vt:lpstr>
      <vt:lpstr>Floating Point Numbers: Nothing New</vt:lpstr>
      <vt:lpstr>Floating Point Numbers: Nothing New</vt:lpstr>
      <vt:lpstr>IEEE Standard 754: Overview</vt:lpstr>
      <vt:lpstr>IEEE Standard 754: Representation</vt:lpstr>
      <vt:lpstr>IEEE Standard 754: Representation</vt:lpstr>
      <vt:lpstr>IEEE Standard 754: Precision Options</vt:lpstr>
      <vt:lpstr>Intel x87 80-bit extended precision</vt:lpstr>
      <vt:lpstr>Normal Numbers</vt:lpstr>
      <vt:lpstr>Normal Numbers: Bias Examples</vt:lpstr>
      <vt:lpstr>Normal Numbers: Encoding Summary</vt:lpstr>
      <vt:lpstr>Normal Numbers: Encoding Example</vt:lpstr>
      <vt:lpstr>Normal Numbers: Decoding Example</vt:lpstr>
      <vt:lpstr>Integer Representation vs Floating Point Representation</vt:lpstr>
      <vt:lpstr>Integer Casting vs Floating Point Casting</vt:lpstr>
      <vt:lpstr>Quarter Precision Floating Point</vt:lpstr>
      <vt:lpstr>Quarter Precision: Encoding Example</vt:lpstr>
      <vt:lpstr>Subnormal Numbers</vt:lpstr>
      <vt:lpstr>Zero Numbers</vt:lpstr>
      <vt:lpstr>Special Values</vt:lpstr>
      <vt:lpstr>Floating Point Number Line</vt:lpstr>
      <vt:lpstr>Quarter Precision: Dynamic Range (positive values only) </vt:lpstr>
      <vt:lpstr>IEEE 754 Encoding Summary</vt:lpstr>
      <vt:lpstr>IEEE 754 and Integer Hardware</vt:lpstr>
      <vt:lpstr>Floating Point Binary Numbers</vt:lpstr>
      <vt:lpstr>Floating Point Operations: Compute exactly, then Round</vt:lpstr>
      <vt:lpstr>Rounding: Limited Precision</vt:lpstr>
      <vt:lpstr>Rounding: Approaches to Rounding</vt:lpstr>
      <vt:lpstr>Rounding: IEEE 754 Rounding Modes</vt:lpstr>
      <vt:lpstr>Rounding: To Nearest Even</vt:lpstr>
      <vt:lpstr>Rounding: To Nearest Even, in Binary</vt:lpstr>
      <vt:lpstr>Rounding: Binary examples</vt:lpstr>
      <vt:lpstr>Rounding: A closer look at “halfway” examples</vt:lpstr>
      <vt:lpstr>Floating Point Binary Numbers</vt:lpstr>
      <vt:lpstr>Floating Point Mulitplication</vt:lpstr>
      <vt:lpstr>Floating Point Division</vt:lpstr>
      <vt:lpstr>Floating Point Addition</vt:lpstr>
      <vt:lpstr>Floating Point Subtraction</vt:lpstr>
      <vt:lpstr>Key Ideas</vt:lpstr>
    </vt:vector>
  </TitlesOfParts>
  <Company>University of Nebraska-Lincoln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dc:title>
  <dc:creator>Christopher Bohn</dc:creator>
  <cp:lastModifiedBy>Christopher Bohn</cp:lastModifiedBy>
  <cp:revision>369</cp:revision>
  <dcterms:created xsi:type="dcterms:W3CDTF">2018-01-03T19:54:25Z</dcterms:created>
  <dcterms:modified xsi:type="dcterms:W3CDTF">2021-05-29T19:52:23Z</dcterms:modified>
</cp:coreProperties>
</file>

<file path=docProps/thumbnail.jpeg>
</file>